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02336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9FE"/>
    <a:srgbClr val="F13AB5"/>
    <a:srgbClr val="A10B6F"/>
    <a:srgbClr val="E7B217"/>
    <a:srgbClr val="444CE9"/>
    <a:srgbClr val="26996E"/>
    <a:srgbClr val="2B958A"/>
    <a:srgbClr val="EC7428"/>
    <a:srgbClr val="F9F8F9"/>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4660"/>
  </p:normalViewPr>
  <p:slideViewPr>
    <p:cSldViewPr snapToGrid="0">
      <p:cViewPr>
        <p:scale>
          <a:sx n="70" d="100"/>
          <a:sy n="70" d="100"/>
        </p:scale>
        <p:origin x="66" y="-79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4788749"/>
            <a:ext cx="34198560" cy="10187093"/>
          </a:xfrm>
        </p:spPr>
        <p:txBody>
          <a:bodyPr anchor="b"/>
          <a:lstStyle>
            <a:lvl1pPr algn="ctr">
              <a:defRPr sz="25600"/>
            </a:lvl1pPr>
          </a:lstStyle>
          <a:p>
            <a:r>
              <a:rPr lang="en-US"/>
              <a:t>Click to edit Master title style</a:t>
            </a:r>
            <a:endParaRPr lang="en-US" dirty="0"/>
          </a:p>
        </p:txBody>
      </p:sp>
      <p:sp>
        <p:nvSpPr>
          <p:cNvPr id="3" name="Subtitle 2"/>
          <p:cNvSpPr>
            <a:spLocks noGrp="1"/>
          </p:cNvSpPr>
          <p:nvPr>
            <p:ph type="subTitle" idx="1"/>
          </p:nvPr>
        </p:nvSpPr>
        <p:spPr>
          <a:xfrm>
            <a:off x="5029200" y="15368695"/>
            <a:ext cx="30175200" cy="7064585"/>
          </a:xfrm>
        </p:spPr>
        <p:txBody>
          <a:bodyPr/>
          <a:lstStyle>
            <a:lvl1pPr marL="0" indent="0" algn="ctr">
              <a:buNone/>
              <a:defRPr sz="10240"/>
            </a:lvl1pPr>
            <a:lvl2pPr marL="1950735" indent="0" algn="ctr">
              <a:buNone/>
              <a:defRPr sz="8533"/>
            </a:lvl2pPr>
            <a:lvl3pPr marL="3901470" indent="0" algn="ctr">
              <a:buNone/>
              <a:defRPr sz="7680"/>
            </a:lvl3pPr>
            <a:lvl4pPr marL="5852206" indent="0" algn="ctr">
              <a:buNone/>
              <a:defRPr sz="6827"/>
            </a:lvl4pPr>
            <a:lvl5pPr marL="7802941" indent="0" algn="ctr">
              <a:buNone/>
              <a:defRPr sz="6827"/>
            </a:lvl5pPr>
            <a:lvl6pPr marL="9753676" indent="0" algn="ctr">
              <a:buNone/>
              <a:defRPr sz="6827"/>
            </a:lvl6pPr>
            <a:lvl7pPr marL="11704411" indent="0" algn="ctr">
              <a:buNone/>
              <a:defRPr sz="6827"/>
            </a:lvl7pPr>
            <a:lvl8pPr marL="13655147" indent="0" algn="ctr">
              <a:buNone/>
              <a:defRPr sz="6827"/>
            </a:lvl8pPr>
            <a:lvl9pPr marL="15605882" indent="0" algn="ctr">
              <a:buNone/>
              <a:defRPr sz="682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44FA38-3DC8-4CF6-ACD0-3E121C40D7F3}"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413863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4FA38-3DC8-4CF6-ACD0-3E121C40D7F3}"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4197538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557867"/>
            <a:ext cx="867537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557867"/>
            <a:ext cx="25523190" cy="2479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4FA38-3DC8-4CF6-ACD0-3E121C40D7F3}"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5829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4FA38-3DC8-4CF6-ACD0-3E121C40D7F3}"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3576967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7294888"/>
            <a:ext cx="34701480" cy="12171678"/>
          </a:xfrm>
        </p:spPr>
        <p:txBody>
          <a:bodyPr anchor="b"/>
          <a:lstStyle>
            <a:lvl1pPr>
              <a:defRPr sz="25600"/>
            </a:lvl1pPr>
          </a:lstStyle>
          <a:p>
            <a:r>
              <a:rPr lang="en-US"/>
              <a:t>Click to edit Master title style</a:t>
            </a:r>
            <a:endParaRPr lang="en-US" dirty="0"/>
          </a:p>
        </p:txBody>
      </p:sp>
      <p:sp>
        <p:nvSpPr>
          <p:cNvPr id="3" name="Text Placeholder 2"/>
          <p:cNvSpPr>
            <a:spLocks noGrp="1"/>
          </p:cNvSpPr>
          <p:nvPr>
            <p:ph type="body" idx="1"/>
          </p:nvPr>
        </p:nvSpPr>
        <p:spPr>
          <a:xfrm>
            <a:off x="2745107" y="19581715"/>
            <a:ext cx="34701480" cy="6400798"/>
          </a:xfrm>
        </p:spPr>
        <p:txBody>
          <a:bodyPr/>
          <a:lstStyle>
            <a:lvl1pPr marL="0" indent="0">
              <a:buNone/>
              <a:defRPr sz="10240">
                <a:solidFill>
                  <a:schemeClr val="tx1"/>
                </a:solidFill>
              </a:defRPr>
            </a:lvl1pPr>
            <a:lvl2pPr marL="1950735" indent="0">
              <a:buNone/>
              <a:defRPr sz="8533">
                <a:solidFill>
                  <a:schemeClr val="tx1">
                    <a:tint val="75000"/>
                  </a:schemeClr>
                </a:solidFill>
              </a:defRPr>
            </a:lvl2pPr>
            <a:lvl3pPr marL="3901470" indent="0">
              <a:buNone/>
              <a:defRPr sz="7680">
                <a:solidFill>
                  <a:schemeClr val="tx1">
                    <a:tint val="75000"/>
                  </a:schemeClr>
                </a:solidFill>
              </a:defRPr>
            </a:lvl3pPr>
            <a:lvl4pPr marL="5852206" indent="0">
              <a:buNone/>
              <a:defRPr sz="6827">
                <a:solidFill>
                  <a:schemeClr val="tx1">
                    <a:tint val="75000"/>
                  </a:schemeClr>
                </a:solidFill>
              </a:defRPr>
            </a:lvl4pPr>
            <a:lvl5pPr marL="7802941" indent="0">
              <a:buNone/>
              <a:defRPr sz="6827">
                <a:solidFill>
                  <a:schemeClr val="tx1">
                    <a:tint val="75000"/>
                  </a:schemeClr>
                </a:solidFill>
              </a:defRPr>
            </a:lvl5pPr>
            <a:lvl6pPr marL="9753676" indent="0">
              <a:buNone/>
              <a:defRPr sz="6827">
                <a:solidFill>
                  <a:schemeClr val="tx1">
                    <a:tint val="75000"/>
                  </a:schemeClr>
                </a:solidFill>
              </a:defRPr>
            </a:lvl6pPr>
            <a:lvl7pPr marL="11704411" indent="0">
              <a:buNone/>
              <a:defRPr sz="6827">
                <a:solidFill>
                  <a:schemeClr val="tx1">
                    <a:tint val="75000"/>
                  </a:schemeClr>
                </a:solidFill>
              </a:defRPr>
            </a:lvl7pPr>
            <a:lvl8pPr marL="13655147" indent="0">
              <a:buNone/>
              <a:defRPr sz="6827">
                <a:solidFill>
                  <a:schemeClr val="tx1">
                    <a:tint val="75000"/>
                  </a:schemeClr>
                </a:solidFill>
              </a:defRPr>
            </a:lvl8pPr>
            <a:lvl9pPr marL="15605882" indent="0">
              <a:buNone/>
              <a:defRPr sz="682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44FA38-3DC8-4CF6-ACD0-3E121C40D7F3}"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3809447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7789333"/>
            <a:ext cx="1709928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7789333"/>
            <a:ext cx="1709928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44FA38-3DC8-4CF6-ACD0-3E121C40D7F3}"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187733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557873"/>
            <a:ext cx="3470148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7172962"/>
            <a:ext cx="17020696" cy="3515358"/>
          </a:xfrm>
        </p:spPr>
        <p:txBody>
          <a:bodyPr anchor="b"/>
          <a:lstStyle>
            <a:lvl1pPr marL="0" indent="0">
              <a:buNone/>
              <a:defRPr sz="10240" b="1"/>
            </a:lvl1pPr>
            <a:lvl2pPr marL="1950735" indent="0">
              <a:buNone/>
              <a:defRPr sz="8533" b="1"/>
            </a:lvl2pPr>
            <a:lvl3pPr marL="3901470" indent="0">
              <a:buNone/>
              <a:defRPr sz="7680" b="1"/>
            </a:lvl3pPr>
            <a:lvl4pPr marL="5852206" indent="0">
              <a:buNone/>
              <a:defRPr sz="6827" b="1"/>
            </a:lvl4pPr>
            <a:lvl5pPr marL="7802941" indent="0">
              <a:buNone/>
              <a:defRPr sz="6827" b="1"/>
            </a:lvl5pPr>
            <a:lvl6pPr marL="9753676" indent="0">
              <a:buNone/>
              <a:defRPr sz="6827" b="1"/>
            </a:lvl6pPr>
            <a:lvl7pPr marL="11704411" indent="0">
              <a:buNone/>
              <a:defRPr sz="6827" b="1"/>
            </a:lvl7pPr>
            <a:lvl8pPr marL="13655147" indent="0">
              <a:buNone/>
              <a:defRPr sz="6827" b="1"/>
            </a:lvl8pPr>
            <a:lvl9pPr marL="15605882" indent="0">
              <a:buNone/>
              <a:defRPr sz="6827" b="1"/>
            </a:lvl9pPr>
          </a:lstStyle>
          <a:p>
            <a:pPr lvl="0"/>
            <a:r>
              <a:rPr lang="en-US"/>
              <a:t>Click to edit Master text styles</a:t>
            </a:r>
          </a:p>
        </p:txBody>
      </p:sp>
      <p:sp>
        <p:nvSpPr>
          <p:cNvPr id="4" name="Content Placeholder 3"/>
          <p:cNvSpPr>
            <a:spLocks noGrp="1"/>
          </p:cNvSpPr>
          <p:nvPr>
            <p:ph sz="half" idx="2"/>
          </p:nvPr>
        </p:nvSpPr>
        <p:spPr>
          <a:xfrm>
            <a:off x="2771305" y="10688320"/>
            <a:ext cx="17020696"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7172962"/>
            <a:ext cx="17104520" cy="3515358"/>
          </a:xfrm>
        </p:spPr>
        <p:txBody>
          <a:bodyPr anchor="b"/>
          <a:lstStyle>
            <a:lvl1pPr marL="0" indent="0">
              <a:buNone/>
              <a:defRPr sz="10240" b="1"/>
            </a:lvl1pPr>
            <a:lvl2pPr marL="1950735" indent="0">
              <a:buNone/>
              <a:defRPr sz="8533" b="1"/>
            </a:lvl2pPr>
            <a:lvl3pPr marL="3901470" indent="0">
              <a:buNone/>
              <a:defRPr sz="7680" b="1"/>
            </a:lvl3pPr>
            <a:lvl4pPr marL="5852206" indent="0">
              <a:buNone/>
              <a:defRPr sz="6827" b="1"/>
            </a:lvl4pPr>
            <a:lvl5pPr marL="7802941" indent="0">
              <a:buNone/>
              <a:defRPr sz="6827" b="1"/>
            </a:lvl5pPr>
            <a:lvl6pPr marL="9753676" indent="0">
              <a:buNone/>
              <a:defRPr sz="6827" b="1"/>
            </a:lvl6pPr>
            <a:lvl7pPr marL="11704411" indent="0">
              <a:buNone/>
              <a:defRPr sz="6827" b="1"/>
            </a:lvl7pPr>
            <a:lvl8pPr marL="13655147" indent="0">
              <a:buNone/>
              <a:defRPr sz="6827" b="1"/>
            </a:lvl8pPr>
            <a:lvl9pPr marL="15605882" indent="0">
              <a:buNone/>
              <a:defRPr sz="6827" b="1"/>
            </a:lvl9pPr>
          </a:lstStyle>
          <a:p>
            <a:pPr lvl="0"/>
            <a:r>
              <a:rPr lang="en-US"/>
              <a:t>Click to edit Master text styles</a:t>
            </a:r>
          </a:p>
        </p:txBody>
      </p:sp>
      <p:sp>
        <p:nvSpPr>
          <p:cNvPr id="6" name="Content Placeholder 5"/>
          <p:cNvSpPr>
            <a:spLocks noGrp="1"/>
          </p:cNvSpPr>
          <p:nvPr>
            <p:ph sz="quarter" idx="4"/>
          </p:nvPr>
        </p:nvSpPr>
        <p:spPr>
          <a:xfrm>
            <a:off x="20368262" y="10688320"/>
            <a:ext cx="17104520"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44FA38-3DC8-4CF6-ACD0-3E121C40D7F3}" type="datetimeFigureOut">
              <a:rPr lang="en-US" smtClean="0"/>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51665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44FA38-3DC8-4CF6-ACD0-3E121C40D7F3}" type="datetimeFigureOut">
              <a:rPr lang="en-US" smtClean="0"/>
              <a:t>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402496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44FA38-3DC8-4CF6-ACD0-3E121C40D7F3}" type="datetimeFigureOut">
              <a:rPr lang="en-US" smtClean="0"/>
              <a:t>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3522560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1950720"/>
            <a:ext cx="12976383" cy="6827520"/>
          </a:xfrm>
        </p:spPr>
        <p:txBody>
          <a:bodyPr anchor="b"/>
          <a:lstStyle>
            <a:lvl1pPr>
              <a:defRPr sz="13653"/>
            </a:lvl1pPr>
          </a:lstStyle>
          <a:p>
            <a:r>
              <a:rPr lang="en-US"/>
              <a:t>Click to edit Master title style</a:t>
            </a:r>
            <a:endParaRPr lang="en-US" dirty="0"/>
          </a:p>
        </p:txBody>
      </p:sp>
      <p:sp>
        <p:nvSpPr>
          <p:cNvPr id="3" name="Content Placeholder 2"/>
          <p:cNvSpPr>
            <a:spLocks noGrp="1"/>
          </p:cNvSpPr>
          <p:nvPr>
            <p:ph idx="1"/>
          </p:nvPr>
        </p:nvSpPr>
        <p:spPr>
          <a:xfrm>
            <a:off x="17104520" y="4213020"/>
            <a:ext cx="20368260" cy="20794133"/>
          </a:xfrm>
        </p:spPr>
        <p:txBody>
          <a:bodyPr/>
          <a:lstStyle>
            <a:lvl1pPr>
              <a:defRPr sz="13653"/>
            </a:lvl1pPr>
            <a:lvl2pPr>
              <a:defRPr sz="11947"/>
            </a:lvl2pPr>
            <a:lvl3pPr>
              <a:defRPr sz="10240"/>
            </a:lvl3pPr>
            <a:lvl4pPr>
              <a:defRPr sz="8533"/>
            </a:lvl4pPr>
            <a:lvl5pPr>
              <a:defRPr sz="8533"/>
            </a:lvl5pPr>
            <a:lvl6pPr>
              <a:defRPr sz="8533"/>
            </a:lvl6pPr>
            <a:lvl7pPr>
              <a:defRPr sz="8533"/>
            </a:lvl7pPr>
            <a:lvl8pPr>
              <a:defRPr sz="8533"/>
            </a:lvl8pPr>
            <a:lvl9pPr>
              <a:defRPr sz="85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8778240"/>
            <a:ext cx="12976383" cy="16262775"/>
          </a:xfrm>
        </p:spPr>
        <p:txBody>
          <a:bodyPr/>
          <a:lstStyle>
            <a:lvl1pPr marL="0" indent="0">
              <a:buNone/>
              <a:defRPr sz="6827"/>
            </a:lvl1pPr>
            <a:lvl2pPr marL="1950735" indent="0">
              <a:buNone/>
              <a:defRPr sz="5973"/>
            </a:lvl2pPr>
            <a:lvl3pPr marL="3901470" indent="0">
              <a:buNone/>
              <a:defRPr sz="5120"/>
            </a:lvl3pPr>
            <a:lvl4pPr marL="5852206" indent="0">
              <a:buNone/>
              <a:defRPr sz="4267"/>
            </a:lvl4pPr>
            <a:lvl5pPr marL="7802941" indent="0">
              <a:buNone/>
              <a:defRPr sz="4267"/>
            </a:lvl5pPr>
            <a:lvl6pPr marL="9753676" indent="0">
              <a:buNone/>
              <a:defRPr sz="4267"/>
            </a:lvl6pPr>
            <a:lvl7pPr marL="11704411" indent="0">
              <a:buNone/>
              <a:defRPr sz="4267"/>
            </a:lvl7pPr>
            <a:lvl8pPr marL="13655147" indent="0">
              <a:buNone/>
              <a:defRPr sz="4267"/>
            </a:lvl8pPr>
            <a:lvl9pPr marL="15605882" indent="0">
              <a:buNone/>
              <a:defRPr sz="4267"/>
            </a:lvl9pPr>
          </a:lstStyle>
          <a:p>
            <a:pPr lvl="0"/>
            <a:r>
              <a:rPr lang="en-US"/>
              <a:t>Click to edit Master text styles</a:t>
            </a:r>
          </a:p>
        </p:txBody>
      </p:sp>
      <p:sp>
        <p:nvSpPr>
          <p:cNvPr id="5" name="Date Placeholder 4"/>
          <p:cNvSpPr>
            <a:spLocks noGrp="1"/>
          </p:cNvSpPr>
          <p:nvPr>
            <p:ph type="dt" sz="half" idx="10"/>
          </p:nvPr>
        </p:nvSpPr>
        <p:spPr/>
        <p:txBody>
          <a:bodyPr/>
          <a:lstStyle/>
          <a:p>
            <a:fld id="{B644FA38-3DC8-4CF6-ACD0-3E121C40D7F3}"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575573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1950720"/>
            <a:ext cx="12976383" cy="6827520"/>
          </a:xfrm>
        </p:spPr>
        <p:txBody>
          <a:bodyPr anchor="b"/>
          <a:lstStyle>
            <a:lvl1pPr>
              <a:defRPr sz="13653"/>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213020"/>
            <a:ext cx="20368260" cy="20794133"/>
          </a:xfrm>
        </p:spPr>
        <p:txBody>
          <a:bodyPr anchor="t"/>
          <a:lstStyle>
            <a:lvl1pPr marL="0" indent="0">
              <a:buNone/>
              <a:defRPr sz="13653"/>
            </a:lvl1pPr>
            <a:lvl2pPr marL="1950735" indent="0">
              <a:buNone/>
              <a:defRPr sz="11947"/>
            </a:lvl2pPr>
            <a:lvl3pPr marL="3901470" indent="0">
              <a:buNone/>
              <a:defRPr sz="10240"/>
            </a:lvl3pPr>
            <a:lvl4pPr marL="5852206" indent="0">
              <a:buNone/>
              <a:defRPr sz="8533"/>
            </a:lvl4pPr>
            <a:lvl5pPr marL="7802941" indent="0">
              <a:buNone/>
              <a:defRPr sz="8533"/>
            </a:lvl5pPr>
            <a:lvl6pPr marL="9753676" indent="0">
              <a:buNone/>
              <a:defRPr sz="8533"/>
            </a:lvl6pPr>
            <a:lvl7pPr marL="11704411" indent="0">
              <a:buNone/>
              <a:defRPr sz="8533"/>
            </a:lvl7pPr>
            <a:lvl8pPr marL="13655147" indent="0">
              <a:buNone/>
              <a:defRPr sz="8533"/>
            </a:lvl8pPr>
            <a:lvl9pPr marL="15605882" indent="0">
              <a:buNone/>
              <a:defRPr sz="8533"/>
            </a:lvl9pPr>
          </a:lstStyle>
          <a:p>
            <a:r>
              <a:rPr lang="en-US"/>
              <a:t>Click icon to add picture</a:t>
            </a:r>
            <a:endParaRPr lang="en-US" dirty="0"/>
          </a:p>
        </p:txBody>
      </p:sp>
      <p:sp>
        <p:nvSpPr>
          <p:cNvPr id="4" name="Text Placeholder 3"/>
          <p:cNvSpPr>
            <a:spLocks noGrp="1"/>
          </p:cNvSpPr>
          <p:nvPr>
            <p:ph type="body" sz="half" idx="2"/>
          </p:nvPr>
        </p:nvSpPr>
        <p:spPr>
          <a:xfrm>
            <a:off x="2771301" y="8778240"/>
            <a:ext cx="12976383" cy="16262775"/>
          </a:xfrm>
        </p:spPr>
        <p:txBody>
          <a:bodyPr/>
          <a:lstStyle>
            <a:lvl1pPr marL="0" indent="0">
              <a:buNone/>
              <a:defRPr sz="6827"/>
            </a:lvl1pPr>
            <a:lvl2pPr marL="1950735" indent="0">
              <a:buNone/>
              <a:defRPr sz="5973"/>
            </a:lvl2pPr>
            <a:lvl3pPr marL="3901470" indent="0">
              <a:buNone/>
              <a:defRPr sz="5120"/>
            </a:lvl3pPr>
            <a:lvl4pPr marL="5852206" indent="0">
              <a:buNone/>
              <a:defRPr sz="4267"/>
            </a:lvl4pPr>
            <a:lvl5pPr marL="7802941" indent="0">
              <a:buNone/>
              <a:defRPr sz="4267"/>
            </a:lvl5pPr>
            <a:lvl6pPr marL="9753676" indent="0">
              <a:buNone/>
              <a:defRPr sz="4267"/>
            </a:lvl6pPr>
            <a:lvl7pPr marL="11704411" indent="0">
              <a:buNone/>
              <a:defRPr sz="4267"/>
            </a:lvl7pPr>
            <a:lvl8pPr marL="13655147" indent="0">
              <a:buNone/>
              <a:defRPr sz="4267"/>
            </a:lvl8pPr>
            <a:lvl9pPr marL="15605882" indent="0">
              <a:buNone/>
              <a:defRPr sz="4267"/>
            </a:lvl9pPr>
          </a:lstStyle>
          <a:p>
            <a:pPr lvl="0"/>
            <a:r>
              <a:rPr lang="en-US"/>
              <a:t>Click to edit Master text styles</a:t>
            </a:r>
          </a:p>
        </p:txBody>
      </p:sp>
      <p:sp>
        <p:nvSpPr>
          <p:cNvPr id="5" name="Date Placeholder 4"/>
          <p:cNvSpPr>
            <a:spLocks noGrp="1"/>
          </p:cNvSpPr>
          <p:nvPr>
            <p:ph type="dt" sz="half" idx="10"/>
          </p:nvPr>
        </p:nvSpPr>
        <p:spPr/>
        <p:txBody>
          <a:bodyPr/>
          <a:lstStyle/>
          <a:p>
            <a:fld id="{B644FA38-3DC8-4CF6-ACD0-3E121C40D7F3}"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D2C13-5ABA-4B51-949E-241F1F56C920}" type="slidenum">
              <a:rPr lang="en-US" smtClean="0"/>
              <a:t>‹#›</a:t>
            </a:fld>
            <a:endParaRPr lang="en-US"/>
          </a:p>
        </p:txBody>
      </p:sp>
    </p:spTree>
    <p:extLst>
      <p:ext uri="{BB962C8B-B14F-4D97-AF65-F5344CB8AC3E}">
        <p14:creationId xmlns:p14="http://schemas.microsoft.com/office/powerpoint/2010/main" val="408361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557873"/>
            <a:ext cx="3470148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7789333"/>
            <a:ext cx="3470148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27120433"/>
            <a:ext cx="9052560" cy="1557867"/>
          </a:xfrm>
          <a:prstGeom prst="rect">
            <a:avLst/>
          </a:prstGeom>
        </p:spPr>
        <p:txBody>
          <a:bodyPr vert="horz" lIns="91440" tIns="45720" rIns="91440" bIns="45720" rtlCol="0" anchor="ctr"/>
          <a:lstStyle>
            <a:lvl1pPr algn="l">
              <a:defRPr sz="5120">
                <a:solidFill>
                  <a:schemeClr val="tx1">
                    <a:tint val="75000"/>
                  </a:schemeClr>
                </a:solidFill>
              </a:defRPr>
            </a:lvl1pPr>
          </a:lstStyle>
          <a:p>
            <a:fld id="{B644FA38-3DC8-4CF6-ACD0-3E121C40D7F3}" type="datetimeFigureOut">
              <a:rPr lang="en-US" smtClean="0"/>
              <a:t>2/24/2022</a:t>
            </a:fld>
            <a:endParaRPr lang="en-US"/>
          </a:p>
        </p:txBody>
      </p:sp>
      <p:sp>
        <p:nvSpPr>
          <p:cNvPr id="5" name="Footer Placeholder 4"/>
          <p:cNvSpPr>
            <a:spLocks noGrp="1"/>
          </p:cNvSpPr>
          <p:nvPr>
            <p:ph type="ftr" sz="quarter" idx="3"/>
          </p:nvPr>
        </p:nvSpPr>
        <p:spPr>
          <a:xfrm>
            <a:off x="13327380" y="27120433"/>
            <a:ext cx="13578840" cy="1557867"/>
          </a:xfrm>
          <a:prstGeom prst="rect">
            <a:avLst/>
          </a:prstGeom>
        </p:spPr>
        <p:txBody>
          <a:bodyPr vert="horz" lIns="91440" tIns="45720" rIns="91440" bIns="45720" rtlCol="0" anchor="ctr"/>
          <a:lstStyle>
            <a:lvl1pPr algn="ctr">
              <a:defRPr sz="51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27120433"/>
            <a:ext cx="9052560" cy="1557867"/>
          </a:xfrm>
          <a:prstGeom prst="rect">
            <a:avLst/>
          </a:prstGeom>
        </p:spPr>
        <p:txBody>
          <a:bodyPr vert="horz" lIns="91440" tIns="45720" rIns="91440" bIns="45720" rtlCol="0" anchor="ctr"/>
          <a:lstStyle>
            <a:lvl1pPr algn="r">
              <a:defRPr sz="5120">
                <a:solidFill>
                  <a:schemeClr val="tx1">
                    <a:tint val="75000"/>
                  </a:schemeClr>
                </a:solidFill>
              </a:defRPr>
            </a:lvl1pPr>
          </a:lstStyle>
          <a:p>
            <a:fld id="{538D2C13-5ABA-4B51-949E-241F1F56C920}" type="slidenum">
              <a:rPr lang="en-US" smtClean="0"/>
              <a:t>‹#›</a:t>
            </a:fld>
            <a:endParaRPr lang="en-US"/>
          </a:p>
        </p:txBody>
      </p:sp>
    </p:spTree>
    <p:extLst>
      <p:ext uri="{BB962C8B-B14F-4D97-AF65-F5344CB8AC3E}">
        <p14:creationId xmlns:p14="http://schemas.microsoft.com/office/powerpoint/2010/main" val="23191479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901470" rtl="0" eaLnBrk="1" latinLnBrk="0" hangingPunct="1">
        <a:lnSpc>
          <a:spcPct val="90000"/>
        </a:lnSpc>
        <a:spcBef>
          <a:spcPct val="0"/>
        </a:spcBef>
        <a:buNone/>
        <a:defRPr sz="18773" kern="1200">
          <a:solidFill>
            <a:schemeClr val="tx1"/>
          </a:solidFill>
          <a:latin typeface="+mj-lt"/>
          <a:ea typeface="+mj-ea"/>
          <a:cs typeface="+mj-cs"/>
        </a:defRPr>
      </a:lvl1pPr>
    </p:titleStyle>
    <p:bodyStyle>
      <a:lvl1pPr marL="975368" indent="-975368" algn="l" defTabSz="3901470" rtl="0" eaLnBrk="1" latinLnBrk="0" hangingPunct="1">
        <a:lnSpc>
          <a:spcPct val="90000"/>
        </a:lnSpc>
        <a:spcBef>
          <a:spcPts val="4267"/>
        </a:spcBef>
        <a:buFont typeface="Arial" panose="020B0604020202020204" pitchFamily="34" charset="0"/>
        <a:buChar char="•"/>
        <a:defRPr sz="11947" kern="1200">
          <a:solidFill>
            <a:schemeClr val="tx1"/>
          </a:solidFill>
          <a:latin typeface="+mn-lt"/>
          <a:ea typeface="+mn-ea"/>
          <a:cs typeface="+mn-cs"/>
        </a:defRPr>
      </a:lvl1pPr>
      <a:lvl2pPr marL="2926103" indent="-975368" algn="l" defTabSz="3901470" rtl="0" eaLnBrk="1" latinLnBrk="0" hangingPunct="1">
        <a:lnSpc>
          <a:spcPct val="90000"/>
        </a:lnSpc>
        <a:spcBef>
          <a:spcPts val="2133"/>
        </a:spcBef>
        <a:buFont typeface="Arial" panose="020B0604020202020204" pitchFamily="34" charset="0"/>
        <a:buChar char="•"/>
        <a:defRPr sz="10240" kern="1200">
          <a:solidFill>
            <a:schemeClr val="tx1"/>
          </a:solidFill>
          <a:latin typeface="+mn-lt"/>
          <a:ea typeface="+mn-ea"/>
          <a:cs typeface="+mn-cs"/>
        </a:defRPr>
      </a:lvl2pPr>
      <a:lvl3pPr marL="4876838" indent="-975368" algn="l" defTabSz="3901470" rtl="0" eaLnBrk="1" latinLnBrk="0" hangingPunct="1">
        <a:lnSpc>
          <a:spcPct val="90000"/>
        </a:lnSpc>
        <a:spcBef>
          <a:spcPts val="2133"/>
        </a:spcBef>
        <a:buFont typeface="Arial" panose="020B0604020202020204" pitchFamily="34" charset="0"/>
        <a:buChar char="•"/>
        <a:defRPr sz="8533" kern="1200">
          <a:solidFill>
            <a:schemeClr val="tx1"/>
          </a:solidFill>
          <a:latin typeface="+mn-lt"/>
          <a:ea typeface="+mn-ea"/>
          <a:cs typeface="+mn-cs"/>
        </a:defRPr>
      </a:lvl3pPr>
      <a:lvl4pPr marL="6827573"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4pPr>
      <a:lvl5pPr marL="8778309"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5pPr>
      <a:lvl6pPr marL="10729044"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6pPr>
      <a:lvl7pPr marL="12679779"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7pPr>
      <a:lvl8pPr marL="14630514"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8pPr>
      <a:lvl9pPr marL="16581250"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9pPr>
    </p:bodyStyle>
    <p:otherStyle>
      <a:defPPr>
        <a:defRPr lang="en-US"/>
      </a:defPPr>
      <a:lvl1pPr marL="0" algn="l" defTabSz="3901470" rtl="0" eaLnBrk="1" latinLnBrk="0" hangingPunct="1">
        <a:defRPr sz="7680" kern="1200">
          <a:solidFill>
            <a:schemeClr val="tx1"/>
          </a:solidFill>
          <a:latin typeface="+mn-lt"/>
          <a:ea typeface="+mn-ea"/>
          <a:cs typeface="+mn-cs"/>
        </a:defRPr>
      </a:lvl1pPr>
      <a:lvl2pPr marL="1950735" algn="l" defTabSz="3901470" rtl="0" eaLnBrk="1" latinLnBrk="0" hangingPunct="1">
        <a:defRPr sz="7680" kern="1200">
          <a:solidFill>
            <a:schemeClr val="tx1"/>
          </a:solidFill>
          <a:latin typeface="+mn-lt"/>
          <a:ea typeface="+mn-ea"/>
          <a:cs typeface="+mn-cs"/>
        </a:defRPr>
      </a:lvl2pPr>
      <a:lvl3pPr marL="3901470" algn="l" defTabSz="3901470" rtl="0" eaLnBrk="1" latinLnBrk="0" hangingPunct="1">
        <a:defRPr sz="7680" kern="1200">
          <a:solidFill>
            <a:schemeClr val="tx1"/>
          </a:solidFill>
          <a:latin typeface="+mn-lt"/>
          <a:ea typeface="+mn-ea"/>
          <a:cs typeface="+mn-cs"/>
        </a:defRPr>
      </a:lvl3pPr>
      <a:lvl4pPr marL="5852206" algn="l" defTabSz="3901470" rtl="0" eaLnBrk="1" latinLnBrk="0" hangingPunct="1">
        <a:defRPr sz="7680" kern="1200">
          <a:solidFill>
            <a:schemeClr val="tx1"/>
          </a:solidFill>
          <a:latin typeface="+mn-lt"/>
          <a:ea typeface="+mn-ea"/>
          <a:cs typeface="+mn-cs"/>
        </a:defRPr>
      </a:lvl4pPr>
      <a:lvl5pPr marL="7802941" algn="l" defTabSz="3901470" rtl="0" eaLnBrk="1" latinLnBrk="0" hangingPunct="1">
        <a:defRPr sz="7680" kern="1200">
          <a:solidFill>
            <a:schemeClr val="tx1"/>
          </a:solidFill>
          <a:latin typeface="+mn-lt"/>
          <a:ea typeface="+mn-ea"/>
          <a:cs typeface="+mn-cs"/>
        </a:defRPr>
      </a:lvl5pPr>
      <a:lvl6pPr marL="9753676" algn="l" defTabSz="3901470" rtl="0" eaLnBrk="1" latinLnBrk="0" hangingPunct="1">
        <a:defRPr sz="7680" kern="1200">
          <a:solidFill>
            <a:schemeClr val="tx1"/>
          </a:solidFill>
          <a:latin typeface="+mn-lt"/>
          <a:ea typeface="+mn-ea"/>
          <a:cs typeface="+mn-cs"/>
        </a:defRPr>
      </a:lvl6pPr>
      <a:lvl7pPr marL="11704411" algn="l" defTabSz="3901470" rtl="0" eaLnBrk="1" latinLnBrk="0" hangingPunct="1">
        <a:defRPr sz="7680" kern="1200">
          <a:solidFill>
            <a:schemeClr val="tx1"/>
          </a:solidFill>
          <a:latin typeface="+mn-lt"/>
          <a:ea typeface="+mn-ea"/>
          <a:cs typeface="+mn-cs"/>
        </a:defRPr>
      </a:lvl7pPr>
      <a:lvl8pPr marL="13655147" algn="l" defTabSz="3901470" rtl="0" eaLnBrk="1" latinLnBrk="0" hangingPunct="1">
        <a:defRPr sz="7680" kern="1200">
          <a:solidFill>
            <a:schemeClr val="tx1"/>
          </a:solidFill>
          <a:latin typeface="+mn-lt"/>
          <a:ea typeface="+mn-ea"/>
          <a:cs typeface="+mn-cs"/>
        </a:defRPr>
      </a:lvl8pPr>
      <a:lvl9pPr marL="15605882" algn="l" defTabSz="3901470" rtl="0" eaLnBrk="1" latinLnBrk="0" hangingPunct="1">
        <a:defRPr sz="76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emf"/><Relationship Id="rId5" Type="http://schemas.openxmlformats.org/officeDocument/2006/relationships/image" Target="../media/image4.jpeg"/><Relationship Id="rId10" Type="http://schemas.openxmlformats.org/officeDocument/2006/relationships/image" Target="../media/image9.emf"/><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2C1226-AE00-4CF6-B0FD-CCBEC83BF697}"/>
              </a:ext>
            </a:extLst>
          </p:cNvPr>
          <p:cNvSpPr txBox="1"/>
          <p:nvPr/>
        </p:nvSpPr>
        <p:spPr>
          <a:xfrm>
            <a:off x="5540733" y="539719"/>
            <a:ext cx="29152135" cy="1200329"/>
          </a:xfrm>
          <a:prstGeom prst="rect">
            <a:avLst/>
          </a:prstGeom>
          <a:noFill/>
        </p:spPr>
        <p:txBody>
          <a:bodyPr wrap="square" rtlCol="0">
            <a:spAutoFit/>
          </a:bodyPr>
          <a:lstStyle/>
          <a:p>
            <a:pPr algn="ctr"/>
            <a:r>
              <a:rPr lang="en-US" sz="7200" b="1" dirty="0"/>
              <a:t>Patient-specific autoantigen sample preparation and analysis using </a:t>
            </a:r>
            <a:r>
              <a:rPr lang="en-US" sz="7200" b="1" dirty="0" err="1"/>
              <a:t>ProMTag</a:t>
            </a:r>
            <a:endParaRPr lang="en-US" sz="7200" b="1" dirty="0"/>
          </a:p>
        </p:txBody>
      </p:sp>
      <p:graphicFrame>
        <p:nvGraphicFramePr>
          <p:cNvPr id="6" name="Table 5">
            <a:extLst>
              <a:ext uri="{FF2B5EF4-FFF2-40B4-BE49-F238E27FC236}">
                <a16:creationId xmlns:a16="http://schemas.microsoft.com/office/drawing/2014/main" id="{46038801-9DFE-46E6-94F9-D3188BC4C633}"/>
              </a:ext>
            </a:extLst>
          </p:cNvPr>
          <p:cNvGraphicFramePr>
            <a:graphicFrameLocks noGrp="1"/>
          </p:cNvGraphicFramePr>
          <p:nvPr>
            <p:extLst>
              <p:ext uri="{D42A27DB-BD31-4B8C-83A1-F6EECF244321}">
                <p14:modId xmlns:p14="http://schemas.microsoft.com/office/powerpoint/2010/main" val="549103332"/>
              </p:ext>
            </p:extLst>
          </p:nvPr>
        </p:nvGraphicFramePr>
        <p:xfrm>
          <a:off x="9464960" y="1851440"/>
          <a:ext cx="21303669" cy="1684020"/>
        </p:xfrm>
        <a:graphic>
          <a:graphicData uri="http://schemas.openxmlformats.org/drawingml/2006/table">
            <a:tbl>
              <a:tblPr/>
              <a:tblGrid>
                <a:gridCol w="21303669">
                  <a:extLst>
                    <a:ext uri="{9D8B030D-6E8A-4147-A177-3AD203B41FA5}">
                      <a16:colId xmlns:a16="http://schemas.microsoft.com/office/drawing/2014/main" val="2452081463"/>
                    </a:ext>
                  </a:extLst>
                </a:gridCol>
              </a:tblGrid>
              <a:tr h="0">
                <a:tc>
                  <a:txBody>
                    <a:bodyPr/>
                    <a:lstStyle/>
                    <a:p>
                      <a:pPr algn="ctr"/>
                      <a:r>
                        <a:rPr lang="en-US" sz="5400" u="none" dirty="0">
                          <a:effectLst/>
                          <a:latin typeface="+mn-lt"/>
                        </a:rPr>
                        <a:t>Jonathan S Minden</a:t>
                      </a:r>
                      <a:r>
                        <a:rPr lang="en-US" sz="5400" u="none" baseline="30000" dirty="0">
                          <a:effectLst/>
                          <a:latin typeface="+mn-lt"/>
                        </a:rPr>
                        <a:t>1</a:t>
                      </a:r>
                      <a:r>
                        <a:rPr lang="en-US" sz="5400" u="none" dirty="0">
                          <a:effectLst/>
                          <a:latin typeface="+mn-lt"/>
                        </a:rPr>
                        <a:t>, Dana Ascherman</a:t>
                      </a:r>
                      <a:r>
                        <a:rPr lang="en-US" sz="5400" u="none" baseline="30000" dirty="0">
                          <a:effectLst/>
                          <a:latin typeface="+mn-lt"/>
                        </a:rPr>
                        <a:t>2</a:t>
                      </a:r>
                      <a:r>
                        <a:rPr lang="en-US" sz="5400" u="none" dirty="0">
                          <a:effectLst/>
                          <a:latin typeface="+mn-lt"/>
                        </a:rPr>
                        <a:t>, Amber Lucas</a:t>
                      </a:r>
                      <a:r>
                        <a:rPr lang="en-US" sz="5400" baseline="30000" dirty="0">
                          <a:effectLst/>
                          <a:latin typeface="+mn-lt"/>
                        </a:rPr>
                        <a:t>1</a:t>
                      </a:r>
                      <a:endParaRPr lang="en-US" sz="5400" dirty="0">
                        <a:effectLst/>
                        <a:latin typeface="+mn-lt"/>
                      </a:endParaRPr>
                    </a:p>
                  </a:txBody>
                  <a:tcPr marL="9525" marR="9525" marT="9525" marB="9525" anchor="ctr">
                    <a:lnL>
                      <a:noFill/>
                    </a:lnL>
                    <a:lnR>
                      <a:noFill/>
                    </a:lnR>
                    <a:lnT>
                      <a:noFill/>
                    </a:lnT>
                    <a:lnB>
                      <a:noFill/>
                    </a:lnB>
                  </a:tcPr>
                </a:tc>
                <a:extLst>
                  <a:ext uri="{0D108BD9-81ED-4DB2-BD59-A6C34878D82A}">
                    <a16:rowId xmlns:a16="http://schemas.microsoft.com/office/drawing/2014/main" val="2024692842"/>
                  </a:ext>
                </a:extLst>
              </a:tr>
              <a:tr h="0">
                <a:tc>
                  <a:txBody>
                    <a:bodyPr/>
                    <a:lstStyle/>
                    <a:p>
                      <a:pPr algn="ctr"/>
                      <a:r>
                        <a:rPr lang="en-US" sz="5400" i="1" baseline="30000" dirty="0">
                          <a:effectLst/>
                          <a:latin typeface="+mn-lt"/>
                        </a:rPr>
                        <a:t>1</a:t>
                      </a:r>
                      <a:r>
                        <a:rPr lang="en-US" sz="5400" i="1" dirty="0">
                          <a:effectLst/>
                          <a:latin typeface="+mn-lt"/>
                        </a:rPr>
                        <a:t>Impact Proteomics, Pittsburgh, PA; </a:t>
                      </a:r>
                      <a:r>
                        <a:rPr lang="en-US" sz="5400" i="1" baseline="30000" dirty="0">
                          <a:effectLst/>
                          <a:latin typeface="+mn-lt"/>
                        </a:rPr>
                        <a:t>2</a:t>
                      </a:r>
                      <a:r>
                        <a:rPr lang="en-US" sz="5400" i="1" dirty="0">
                          <a:effectLst/>
                          <a:latin typeface="+mn-lt"/>
                        </a:rPr>
                        <a:t>University of Pittsburgh, Pittsburgh, PA</a:t>
                      </a:r>
                      <a:endParaRPr lang="en-US" sz="5400" dirty="0">
                        <a:effectLst/>
                        <a:latin typeface="+mn-lt"/>
                      </a:endParaRPr>
                    </a:p>
                  </a:txBody>
                  <a:tcPr marL="9525" marR="9525" marT="9525" marB="9525" anchor="ctr">
                    <a:lnL>
                      <a:noFill/>
                    </a:lnL>
                    <a:lnR>
                      <a:noFill/>
                    </a:lnR>
                    <a:lnT>
                      <a:noFill/>
                    </a:lnT>
                    <a:lnB>
                      <a:noFill/>
                    </a:lnB>
                  </a:tcPr>
                </a:tc>
                <a:extLst>
                  <a:ext uri="{0D108BD9-81ED-4DB2-BD59-A6C34878D82A}">
                    <a16:rowId xmlns:a16="http://schemas.microsoft.com/office/drawing/2014/main" val="694278696"/>
                  </a:ext>
                </a:extLst>
              </a:tr>
            </a:tbl>
          </a:graphicData>
        </a:graphic>
      </p:graphicFrame>
      <p:sp>
        <p:nvSpPr>
          <p:cNvPr id="10" name="TextBox 9">
            <a:extLst>
              <a:ext uri="{FF2B5EF4-FFF2-40B4-BE49-F238E27FC236}">
                <a16:creationId xmlns:a16="http://schemas.microsoft.com/office/drawing/2014/main" id="{C0FB7A3F-7338-4390-BE49-46E8D39C5C86}"/>
              </a:ext>
            </a:extLst>
          </p:cNvPr>
          <p:cNvSpPr txBox="1"/>
          <p:nvPr/>
        </p:nvSpPr>
        <p:spPr>
          <a:xfrm>
            <a:off x="123577" y="3618309"/>
            <a:ext cx="13120337" cy="584775"/>
          </a:xfrm>
          <a:prstGeom prst="rect">
            <a:avLst/>
          </a:prstGeom>
          <a:solidFill>
            <a:srgbClr val="2B958A"/>
          </a:solidFill>
        </p:spPr>
        <p:txBody>
          <a:bodyPr wrap="square" rtlCol="0">
            <a:spAutoFit/>
          </a:bodyPr>
          <a:lstStyle/>
          <a:p>
            <a:pPr algn="ctr"/>
            <a:r>
              <a:rPr lang="en-US" sz="3200" b="1" dirty="0">
                <a:solidFill>
                  <a:schemeClr val="bg1"/>
                </a:solidFill>
              </a:rPr>
              <a:t>Abstract</a:t>
            </a:r>
          </a:p>
        </p:txBody>
      </p:sp>
      <p:pic>
        <p:nvPicPr>
          <p:cNvPr id="12" name="Picture 11" descr="A close up of a logo&#10;&#10;Description automatically generated">
            <a:extLst>
              <a:ext uri="{FF2B5EF4-FFF2-40B4-BE49-F238E27FC236}">
                <a16:creationId xmlns:a16="http://schemas.microsoft.com/office/drawing/2014/main" id="{FBD095FB-B077-4181-ACC4-5C4D0C7348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835" y="444757"/>
            <a:ext cx="4448416" cy="2645706"/>
          </a:xfrm>
          <a:prstGeom prst="rect">
            <a:avLst/>
          </a:prstGeom>
        </p:spPr>
      </p:pic>
      <p:sp>
        <p:nvSpPr>
          <p:cNvPr id="13" name="TextBox 12">
            <a:extLst>
              <a:ext uri="{FF2B5EF4-FFF2-40B4-BE49-F238E27FC236}">
                <a16:creationId xmlns:a16="http://schemas.microsoft.com/office/drawing/2014/main" id="{0AA0502D-73DF-4175-9D4D-BD3098BF5F5D}"/>
              </a:ext>
            </a:extLst>
          </p:cNvPr>
          <p:cNvSpPr txBox="1"/>
          <p:nvPr/>
        </p:nvSpPr>
        <p:spPr>
          <a:xfrm>
            <a:off x="123573" y="4315932"/>
            <a:ext cx="13120336" cy="16342935"/>
          </a:xfrm>
          <a:prstGeom prst="rect">
            <a:avLst/>
          </a:prstGeom>
          <a:noFill/>
        </p:spPr>
        <p:txBody>
          <a:bodyPr wrap="square" rtlCol="0">
            <a:spAutoFit/>
          </a:bodyPr>
          <a:lstStyle/>
          <a:p>
            <a:pPr algn="just"/>
            <a:r>
              <a:rPr lang="en-US" sz="3200" dirty="0"/>
              <a:t>Autoimmune diseases affect &gt;20 million people in the US today. Currently, disease-specific autoantibodies are thought to be the best biomarkers for diagnosis. Conventional immunoprecipitation methods have been used to identify autoantigens from the most common autoimmune diseases. However, these diseases account for only 6.5 million of the 20 million patients suffering from autoimmune diseases, leaving many without diagnoses until irreversible damage occurs. The remaining 13.5 million patients have &gt;70 autoimmune disorders without well characterized autoantibodies. The state-of-the-art diagnostic test of these remaining diseases relies on gel electrophoresis of immunoprecipitated radiolabeled proteins, which cannot be identified by MS due to safety issues and the overwhelming presence of immunoglobulins. </a:t>
            </a:r>
          </a:p>
          <a:p>
            <a:pPr algn="just"/>
            <a:endParaRPr lang="en-US" sz="3200" dirty="0"/>
          </a:p>
          <a:p>
            <a:pPr algn="just"/>
            <a:r>
              <a:rPr lang="en-US" sz="3200" dirty="0"/>
              <a:t>We have created an immunoprecipitation method that uses serum from patients with any autoimmune disorder to identify patient-specific autoantigen proteins. This method uses a reversible click chemistry tag, called </a:t>
            </a:r>
            <a:r>
              <a:rPr lang="en-US" sz="3200" dirty="0" err="1"/>
              <a:t>ProMTag</a:t>
            </a:r>
            <a:r>
              <a:rPr lang="en-US" sz="3200" dirty="0"/>
              <a:t>. One end of the </a:t>
            </a:r>
            <a:r>
              <a:rPr lang="en-US" sz="3200" dirty="0" err="1"/>
              <a:t>ProMTag</a:t>
            </a:r>
            <a:r>
              <a:rPr lang="en-US" sz="3200" dirty="0"/>
              <a:t> forms a reversible, covalent bond with protein by coupling to </a:t>
            </a:r>
            <a:r>
              <a:rPr lang="en-US" sz="3200" dirty="0" err="1"/>
              <a:t>lysines</a:t>
            </a:r>
            <a:r>
              <a:rPr lang="en-US" sz="3200" dirty="0"/>
              <a:t> and amino termini. The other end of the </a:t>
            </a:r>
            <a:r>
              <a:rPr lang="en-US" sz="3200" dirty="0" err="1"/>
              <a:t>ProMTag</a:t>
            </a:r>
            <a:r>
              <a:rPr lang="en-US" sz="3200" dirty="0"/>
              <a:t> can form an irreversible, covalent bond with a solid bead support via a click chemistry, methyltetrazine-TCO, pairing. In this study, the proteins of cell lysates that contain potential autoantigens were labeled with </a:t>
            </a:r>
            <a:r>
              <a:rPr lang="en-US" sz="3200" dirty="0" err="1"/>
              <a:t>ProMTag</a:t>
            </a:r>
            <a:r>
              <a:rPr lang="en-US" sz="3200" dirty="0"/>
              <a:t>. The </a:t>
            </a:r>
            <a:r>
              <a:rPr lang="en-US" sz="3200" dirty="0" err="1"/>
              <a:t>ProMTagged</a:t>
            </a:r>
            <a:r>
              <a:rPr lang="en-US" sz="3200" dirty="0"/>
              <a:t>-proteins were exposed to patient antibodies bound to Protein A beads, thus capturing the </a:t>
            </a:r>
            <a:r>
              <a:rPr lang="en-US" sz="3200" dirty="0" err="1"/>
              <a:t>ProMTagged</a:t>
            </a:r>
            <a:r>
              <a:rPr lang="en-US" sz="3200" dirty="0"/>
              <a:t> autoantigens. All proteins were released from the Protein A beads, including </a:t>
            </a:r>
            <a:r>
              <a:rPr lang="en-US" sz="3200" dirty="0" err="1"/>
              <a:t>ProMTagged</a:t>
            </a:r>
            <a:r>
              <a:rPr lang="en-US" sz="3200" dirty="0"/>
              <a:t>- autoantigens and untagged-antibodies. The </a:t>
            </a:r>
            <a:r>
              <a:rPr lang="en-US" sz="3200" dirty="0" err="1"/>
              <a:t>ProMTagged</a:t>
            </a:r>
            <a:r>
              <a:rPr lang="en-US" sz="3200" dirty="0"/>
              <a:t>-autoantigens were subsequently coupled to TCO beads, and the untagged-antibodies were washed away. The linkage between the </a:t>
            </a:r>
            <a:r>
              <a:rPr lang="en-US" sz="3200" dirty="0" err="1"/>
              <a:t>ProMTag</a:t>
            </a:r>
            <a:r>
              <a:rPr lang="en-US" sz="3200" dirty="0"/>
              <a:t> and autoantigens was then reversed, yielding autoantigen proteins with greatly reduced antibody contamination ready for MS analysis. MS analysis successfully identified autoantigens from patient serums with rheumatoid arthritis. This autoimmune biomarker discovery method can accelerate sample testing for known autoantigens and facilitating rapid discovery of novel autoantigens for both diagnostic and predictive biomarkers. </a:t>
            </a:r>
          </a:p>
        </p:txBody>
      </p:sp>
      <p:sp>
        <p:nvSpPr>
          <p:cNvPr id="14" name="TextBox 13">
            <a:extLst>
              <a:ext uri="{FF2B5EF4-FFF2-40B4-BE49-F238E27FC236}">
                <a16:creationId xmlns:a16="http://schemas.microsoft.com/office/drawing/2014/main" id="{36957C38-6F1B-4754-94DD-306BCE58A4DB}"/>
              </a:ext>
            </a:extLst>
          </p:cNvPr>
          <p:cNvSpPr txBox="1"/>
          <p:nvPr/>
        </p:nvSpPr>
        <p:spPr>
          <a:xfrm>
            <a:off x="13556627" y="3623288"/>
            <a:ext cx="13120337" cy="584775"/>
          </a:xfrm>
          <a:prstGeom prst="rect">
            <a:avLst/>
          </a:prstGeom>
          <a:solidFill>
            <a:srgbClr val="2B958A"/>
          </a:solidFill>
        </p:spPr>
        <p:txBody>
          <a:bodyPr wrap="square" rtlCol="0">
            <a:spAutoFit/>
          </a:bodyPr>
          <a:lstStyle/>
          <a:p>
            <a:pPr algn="ctr"/>
            <a:r>
              <a:rPr lang="en-US" sz="3200" b="1" dirty="0">
                <a:solidFill>
                  <a:schemeClr val="bg1"/>
                </a:solidFill>
              </a:rPr>
              <a:t>Conventional vs </a:t>
            </a:r>
            <a:r>
              <a:rPr lang="en-US" sz="3200" b="1" dirty="0" err="1">
                <a:solidFill>
                  <a:schemeClr val="bg1"/>
                </a:solidFill>
              </a:rPr>
              <a:t>ProMTag</a:t>
            </a:r>
            <a:r>
              <a:rPr lang="en-US" sz="3200" b="1" dirty="0">
                <a:solidFill>
                  <a:schemeClr val="bg1"/>
                </a:solidFill>
              </a:rPr>
              <a:t> method for purification of autoantigens</a:t>
            </a:r>
          </a:p>
        </p:txBody>
      </p:sp>
      <p:sp>
        <p:nvSpPr>
          <p:cNvPr id="84" name="TextBox 83">
            <a:extLst>
              <a:ext uri="{FF2B5EF4-FFF2-40B4-BE49-F238E27FC236}">
                <a16:creationId xmlns:a16="http://schemas.microsoft.com/office/drawing/2014/main" id="{F156FF5A-9630-45F4-9158-D4757994F48A}"/>
              </a:ext>
            </a:extLst>
          </p:cNvPr>
          <p:cNvSpPr txBox="1"/>
          <p:nvPr/>
        </p:nvSpPr>
        <p:spPr>
          <a:xfrm>
            <a:off x="27001783" y="3598352"/>
            <a:ext cx="13120336" cy="584775"/>
          </a:xfrm>
          <a:prstGeom prst="rect">
            <a:avLst/>
          </a:prstGeom>
          <a:solidFill>
            <a:srgbClr val="2B958A"/>
          </a:solidFill>
        </p:spPr>
        <p:txBody>
          <a:bodyPr wrap="square" rtlCol="0">
            <a:spAutoFit/>
          </a:bodyPr>
          <a:lstStyle/>
          <a:p>
            <a:pPr algn="ctr"/>
            <a:r>
              <a:rPr lang="en-US" sz="3200" b="1" dirty="0">
                <a:solidFill>
                  <a:schemeClr val="bg1"/>
                </a:solidFill>
              </a:rPr>
              <a:t>Control immunoprecipitation of K562 lysate with normal serum</a:t>
            </a:r>
          </a:p>
        </p:txBody>
      </p:sp>
      <p:sp>
        <p:nvSpPr>
          <p:cNvPr id="112" name="TextBox 111">
            <a:extLst>
              <a:ext uri="{FF2B5EF4-FFF2-40B4-BE49-F238E27FC236}">
                <a16:creationId xmlns:a16="http://schemas.microsoft.com/office/drawing/2014/main" id="{BB637F3B-BA32-4FC7-A740-4058D21D2866}"/>
              </a:ext>
            </a:extLst>
          </p:cNvPr>
          <p:cNvSpPr txBox="1"/>
          <p:nvPr/>
        </p:nvSpPr>
        <p:spPr>
          <a:xfrm>
            <a:off x="13559332" y="20923386"/>
            <a:ext cx="13120335" cy="584775"/>
          </a:xfrm>
          <a:prstGeom prst="rect">
            <a:avLst/>
          </a:prstGeom>
          <a:solidFill>
            <a:srgbClr val="2B958A"/>
          </a:solidFill>
        </p:spPr>
        <p:txBody>
          <a:bodyPr wrap="square" rtlCol="0">
            <a:spAutoFit/>
          </a:bodyPr>
          <a:lstStyle/>
          <a:p>
            <a:pPr algn="ctr"/>
            <a:r>
              <a:rPr lang="en-US" sz="3200" b="1" dirty="0">
                <a:solidFill>
                  <a:schemeClr val="bg1"/>
                </a:solidFill>
              </a:rPr>
              <a:t>Gel-based validation of the ProMTag immunoprecipitation workflow</a:t>
            </a:r>
          </a:p>
        </p:txBody>
      </p:sp>
      <p:sp>
        <p:nvSpPr>
          <p:cNvPr id="9" name="Rectangle 8">
            <a:extLst>
              <a:ext uri="{FF2B5EF4-FFF2-40B4-BE49-F238E27FC236}">
                <a16:creationId xmlns:a16="http://schemas.microsoft.com/office/drawing/2014/main" id="{242AFB3D-A3C4-4DEA-8B90-E670839A3B7D}"/>
              </a:ext>
            </a:extLst>
          </p:cNvPr>
          <p:cNvSpPr/>
          <p:nvPr/>
        </p:nvSpPr>
        <p:spPr>
          <a:xfrm>
            <a:off x="13556632" y="3598352"/>
            <a:ext cx="13120337" cy="251227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5963B6F9-D4D8-4B06-8534-673BE8A5B812}"/>
              </a:ext>
            </a:extLst>
          </p:cNvPr>
          <p:cNvSpPr txBox="1"/>
          <p:nvPr/>
        </p:nvSpPr>
        <p:spPr>
          <a:xfrm>
            <a:off x="27001783" y="10790668"/>
            <a:ext cx="13120337" cy="584775"/>
          </a:xfrm>
          <a:prstGeom prst="rect">
            <a:avLst/>
          </a:prstGeom>
          <a:solidFill>
            <a:srgbClr val="2B958A"/>
          </a:solidFill>
        </p:spPr>
        <p:txBody>
          <a:bodyPr wrap="square" rtlCol="0">
            <a:spAutoFit/>
          </a:bodyPr>
          <a:lstStyle/>
          <a:p>
            <a:pPr algn="ctr"/>
            <a:r>
              <a:rPr lang="en-US" sz="3200" b="1" dirty="0">
                <a:solidFill>
                  <a:schemeClr val="bg1"/>
                </a:solidFill>
              </a:rPr>
              <a:t>Immunoprecipitation of K562 lysate with four characterized patient sera </a:t>
            </a:r>
          </a:p>
        </p:txBody>
      </p:sp>
      <p:sp>
        <p:nvSpPr>
          <p:cNvPr id="122" name="TextBox 121">
            <a:extLst>
              <a:ext uri="{FF2B5EF4-FFF2-40B4-BE49-F238E27FC236}">
                <a16:creationId xmlns:a16="http://schemas.microsoft.com/office/drawing/2014/main" id="{61CA4E97-AC68-41AA-A7EF-59E79506E9E3}"/>
              </a:ext>
            </a:extLst>
          </p:cNvPr>
          <p:cNvSpPr txBox="1"/>
          <p:nvPr/>
        </p:nvSpPr>
        <p:spPr>
          <a:xfrm>
            <a:off x="27001783" y="7293212"/>
            <a:ext cx="13120336" cy="584775"/>
          </a:xfrm>
          <a:prstGeom prst="rect">
            <a:avLst/>
          </a:prstGeom>
          <a:solidFill>
            <a:srgbClr val="2B958A"/>
          </a:solidFill>
        </p:spPr>
        <p:txBody>
          <a:bodyPr wrap="square" rtlCol="0">
            <a:spAutoFit/>
          </a:bodyPr>
          <a:lstStyle/>
          <a:p>
            <a:pPr algn="ctr"/>
            <a:r>
              <a:rPr lang="en-US" sz="3200" b="1" dirty="0">
                <a:solidFill>
                  <a:schemeClr val="bg1"/>
                </a:solidFill>
              </a:rPr>
              <a:t>Immunoprecipitation of K562 lysate with commercial anti-Hsp90 antibody </a:t>
            </a:r>
          </a:p>
        </p:txBody>
      </p:sp>
      <p:sp>
        <p:nvSpPr>
          <p:cNvPr id="7" name="Rectangle 6">
            <a:extLst>
              <a:ext uri="{FF2B5EF4-FFF2-40B4-BE49-F238E27FC236}">
                <a16:creationId xmlns:a16="http://schemas.microsoft.com/office/drawing/2014/main" id="{D381DE15-4168-42C6-BD2D-F0EC9B600A7E}"/>
              </a:ext>
            </a:extLst>
          </p:cNvPr>
          <p:cNvSpPr/>
          <p:nvPr/>
        </p:nvSpPr>
        <p:spPr>
          <a:xfrm>
            <a:off x="123578" y="3598352"/>
            <a:ext cx="13120337" cy="251227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6CD7D1A-7CEA-4187-A3B9-9DAF94A73CAD}"/>
              </a:ext>
            </a:extLst>
          </p:cNvPr>
          <p:cNvSpPr/>
          <p:nvPr/>
        </p:nvSpPr>
        <p:spPr>
          <a:xfrm>
            <a:off x="26989685" y="3598352"/>
            <a:ext cx="13120337" cy="251227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77F12A28-BB31-174B-BFF3-4D91C68056C2}"/>
              </a:ext>
            </a:extLst>
          </p:cNvPr>
          <p:cNvSpPr txBox="1"/>
          <p:nvPr/>
        </p:nvSpPr>
        <p:spPr>
          <a:xfrm>
            <a:off x="9515895" y="24628085"/>
            <a:ext cx="351430" cy="585511"/>
          </a:xfrm>
          <a:prstGeom prst="rect">
            <a:avLst/>
          </a:prstGeom>
          <a:noFill/>
        </p:spPr>
        <p:txBody>
          <a:bodyPr wrap="none" rtlCol="0">
            <a:spAutoFit/>
          </a:bodyPr>
          <a:lstStyle/>
          <a:p>
            <a:endParaRPr lang="en-US" sz="1400" b="1" dirty="0">
              <a:solidFill>
                <a:schemeClr val="bg1"/>
              </a:solidFill>
            </a:endParaRPr>
          </a:p>
        </p:txBody>
      </p:sp>
      <p:sp>
        <p:nvSpPr>
          <p:cNvPr id="37" name="TextBox 36">
            <a:extLst>
              <a:ext uri="{FF2B5EF4-FFF2-40B4-BE49-F238E27FC236}">
                <a16:creationId xmlns:a16="http://schemas.microsoft.com/office/drawing/2014/main" id="{60204D69-A3FD-1F4B-92B1-5E1B4678DA9E}"/>
              </a:ext>
            </a:extLst>
          </p:cNvPr>
          <p:cNvSpPr txBox="1"/>
          <p:nvPr/>
        </p:nvSpPr>
        <p:spPr>
          <a:xfrm>
            <a:off x="2763889" y="21017636"/>
            <a:ext cx="3457100" cy="1323439"/>
          </a:xfrm>
          <a:prstGeom prst="rect">
            <a:avLst/>
          </a:prstGeom>
          <a:noFill/>
        </p:spPr>
        <p:txBody>
          <a:bodyPr wrap="none" rtlCol="0">
            <a:spAutoFit/>
          </a:bodyPr>
          <a:lstStyle/>
          <a:p>
            <a:pPr algn="ctr"/>
            <a:r>
              <a:rPr lang="en-US" sz="4000" dirty="0"/>
              <a:t>ProMTag</a:t>
            </a:r>
          </a:p>
          <a:p>
            <a:pPr algn="ctr"/>
            <a:r>
              <a:rPr lang="en-US" sz="4000" dirty="0"/>
              <a:t>Protein tagging </a:t>
            </a:r>
          </a:p>
        </p:txBody>
      </p:sp>
      <p:grpSp>
        <p:nvGrpSpPr>
          <p:cNvPr id="2" name="Group 1">
            <a:extLst>
              <a:ext uri="{FF2B5EF4-FFF2-40B4-BE49-F238E27FC236}">
                <a16:creationId xmlns:a16="http://schemas.microsoft.com/office/drawing/2014/main" id="{88F66C6D-6EEA-9E48-81C0-2EA32932181D}"/>
              </a:ext>
            </a:extLst>
          </p:cNvPr>
          <p:cNvGrpSpPr/>
          <p:nvPr/>
        </p:nvGrpSpPr>
        <p:grpSpPr>
          <a:xfrm>
            <a:off x="922722" y="22498451"/>
            <a:ext cx="6569481" cy="6011296"/>
            <a:chOff x="1481522" y="21596751"/>
            <a:chExt cx="6569481" cy="6011296"/>
          </a:xfrm>
        </p:grpSpPr>
        <p:pic>
          <p:nvPicPr>
            <p:cNvPr id="34" name="Picture 10">
              <a:extLst>
                <a:ext uri="{FF2B5EF4-FFF2-40B4-BE49-F238E27FC236}">
                  <a16:creationId xmlns:a16="http://schemas.microsoft.com/office/drawing/2014/main" id="{1D316AC3-70AD-7C40-85E6-A7329053DB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1522" y="23076486"/>
              <a:ext cx="3853338" cy="3302861"/>
            </a:xfrm>
            <a:prstGeom prst="rect">
              <a:avLst/>
            </a:prstGeom>
            <a:noFill/>
            <a:extLst>
              <a:ext uri="{909E8E84-426E-40DD-AFC4-6F175D3DCCD1}">
                <a14:hiddenFill xmlns:a14="http://schemas.microsoft.com/office/drawing/2010/main">
                  <a:solidFill>
                    <a:srgbClr val="FFFFFF"/>
                  </a:solidFill>
                </a14:hiddenFill>
              </a:ext>
            </a:extLst>
          </p:spPr>
        </p:pic>
        <p:grpSp>
          <p:nvGrpSpPr>
            <p:cNvPr id="32" name="Group 31">
              <a:extLst>
                <a:ext uri="{FF2B5EF4-FFF2-40B4-BE49-F238E27FC236}">
                  <a16:creationId xmlns:a16="http://schemas.microsoft.com/office/drawing/2014/main" id="{074210A6-A91F-5345-8053-07E5C3353336}"/>
                </a:ext>
              </a:extLst>
            </p:cNvPr>
            <p:cNvGrpSpPr/>
            <p:nvPr/>
          </p:nvGrpSpPr>
          <p:grpSpPr>
            <a:xfrm rot="16200000">
              <a:off x="5063944" y="24410147"/>
              <a:ext cx="2084847" cy="1046600"/>
              <a:chOff x="1479270" y="3836921"/>
              <a:chExt cx="1095911" cy="550151"/>
            </a:xfrm>
          </p:grpSpPr>
          <p:cxnSp>
            <p:nvCxnSpPr>
              <p:cNvPr id="38" name="Straight Connector 37">
                <a:extLst>
                  <a:ext uri="{FF2B5EF4-FFF2-40B4-BE49-F238E27FC236}">
                    <a16:creationId xmlns:a16="http://schemas.microsoft.com/office/drawing/2014/main" id="{7C73B3DB-4B01-1940-A8B9-B88FAE892BCE}"/>
                  </a:ext>
                </a:extLst>
              </p:cNvPr>
              <p:cNvCxnSpPr>
                <a:cxnSpLocks/>
              </p:cNvCxnSpPr>
              <p:nvPr/>
            </p:nvCxnSpPr>
            <p:spPr>
              <a:xfrm>
                <a:off x="1936751" y="4113435"/>
                <a:ext cx="172829"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46545D7E-3278-E642-806E-079B98E7395B}"/>
                  </a:ext>
                </a:extLst>
              </p:cNvPr>
              <p:cNvSpPr/>
              <p:nvPr/>
            </p:nvSpPr>
            <p:spPr>
              <a:xfrm>
                <a:off x="1479270" y="3862191"/>
                <a:ext cx="468164" cy="477950"/>
              </a:xfrm>
              <a:prstGeom prst="rect">
                <a:avLst/>
              </a:prstGeom>
              <a:solidFill>
                <a:srgbClr val="0070C0"/>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Oval 39">
                <a:extLst>
                  <a:ext uri="{FF2B5EF4-FFF2-40B4-BE49-F238E27FC236}">
                    <a16:creationId xmlns:a16="http://schemas.microsoft.com/office/drawing/2014/main" id="{56A27B8B-E971-2146-B7C3-814BA9F64D0C}"/>
                  </a:ext>
                </a:extLst>
              </p:cNvPr>
              <p:cNvSpPr/>
              <p:nvPr/>
            </p:nvSpPr>
            <p:spPr>
              <a:xfrm>
                <a:off x="2099286" y="3878439"/>
                <a:ext cx="475895" cy="467117"/>
              </a:xfrm>
              <a:prstGeom prst="ellipse">
                <a:avLst/>
              </a:prstGeom>
              <a:solidFill>
                <a:schemeClr val="tx1">
                  <a:lumMod val="75000"/>
                  <a:lumOff val="2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1" name="TextBox 40">
                <a:extLst>
                  <a:ext uri="{FF2B5EF4-FFF2-40B4-BE49-F238E27FC236}">
                    <a16:creationId xmlns:a16="http://schemas.microsoft.com/office/drawing/2014/main" id="{CCFF04E7-7BDA-C141-B2D7-94B09B4F106F}"/>
                  </a:ext>
                </a:extLst>
              </p:cNvPr>
              <p:cNvSpPr txBox="1"/>
              <p:nvPr/>
            </p:nvSpPr>
            <p:spPr>
              <a:xfrm rot="5400000">
                <a:off x="1581539" y="3996005"/>
                <a:ext cx="281606" cy="210320"/>
              </a:xfrm>
              <a:prstGeom prst="rect">
                <a:avLst/>
              </a:prstGeom>
              <a:noFill/>
            </p:spPr>
            <p:txBody>
              <a:bodyPr wrap="none" rtlCol="0">
                <a:spAutoFit/>
              </a:bodyPr>
              <a:lstStyle/>
              <a:p>
                <a:r>
                  <a:rPr lang="en-US" sz="2000" b="1" dirty="0">
                    <a:solidFill>
                      <a:schemeClr val="bg1"/>
                    </a:solidFill>
                  </a:rPr>
                  <a:t>MT</a:t>
                </a:r>
              </a:p>
            </p:txBody>
          </p:sp>
          <p:sp>
            <p:nvSpPr>
              <p:cNvPr id="42" name="TextBox 41">
                <a:extLst>
                  <a:ext uri="{FF2B5EF4-FFF2-40B4-BE49-F238E27FC236}">
                    <a16:creationId xmlns:a16="http://schemas.microsoft.com/office/drawing/2014/main" id="{FA8B3B44-8C10-1B47-B0BD-0D914AE2A19D}"/>
                  </a:ext>
                </a:extLst>
              </p:cNvPr>
              <p:cNvSpPr txBox="1"/>
              <p:nvPr/>
            </p:nvSpPr>
            <p:spPr>
              <a:xfrm rot="5400000">
                <a:off x="2062158" y="4006837"/>
                <a:ext cx="550151" cy="210320"/>
              </a:xfrm>
              <a:prstGeom prst="rect">
                <a:avLst/>
              </a:prstGeom>
              <a:noFill/>
            </p:spPr>
            <p:txBody>
              <a:bodyPr wrap="square" rtlCol="0">
                <a:spAutoFit/>
              </a:bodyPr>
              <a:lstStyle/>
              <a:p>
                <a:pPr algn="ctr"/>
                <a:r>
                  <a:rPr lang="en-US" sz="2000" b="1" dirty="0">
                    <a:solidFill>
                      <a:schemeClr val="bg1"/>
                    </a:solidFill>
                  </a:rPr>
                  <a:t>CDM</a:t>
                </a:r>
              </a:p>
            </p:txBody>
          </p:sp>
        </p:grpSp>
        <p:sp>
          <p:nvSpPr>
            <p:cNvPr id="49" name="TextBox 48">
              <a:extLst>
                <a:ext uri="{FF2B5EF4-FFF2-40B4-BE49-F238E27FC236}">
                  <a16:creationId xmlns:a16="http://schemas.microsoft.com/office/drawing/2014/main" id="{153950BF-CC82-D44A-9812-97325045C490}"/>
                </a:ext>
              </a:extLst>
            </p:cNvPr>
            <p:cNvSpPr txBox="1"/>
            <p:nvPr/>
          </p:nvSpPr>
          <p:spPr>
            <a:xfrm>
              <a:off x="1600582" y="26530829"/>
              <a:ext cx="5796009" cy="1077218"/>
            </a:xfrm>
            <a:prstGeom prst="rect">
              <a:avLst/>
            </a:prstGeom>
            <a:noFill/>
          </p:spPr>
          <p:txBody>
            <a:bodyPr wrap="none" rtlCol="0">
              <a:spAutoFit/>
            </a:bodyPr>
            <a:lstStyle/>
            <a:p>
              <a:pPr algn="ctr"/>
              <a:r>
                <a:rPr lang="en-US" sz="3200" u="sng" dirty="0"/>
                <a:t>Irreversible Bead Binding Reagent</a:t>
              </a:r>
            </a:p>
            <a:p>
              <a:pPr algn="ctr"/>
              <a:r>
                <a:rPr lang="en-US" sz="3200" dirty="0"/>
                <a:t>Methyltetrazine (MT)</a:t>
              </a:r>
            </a:p>
          </p:txBody>
        </p:sp>
        <p:sp>
          <p:nvSpPr>
            <p:cNvPr id="55" name="TextBox 54">
              <a:extLst>
                <a:ext uri="{FF2B5EF4-FFF2-40B4-BE49-F238E27FC236}">
                  <a16:creationId xmlns:a16="http://schemas.microsoft.com/office/drawing/2014/main" id="{617FF5E3-A2B4-6A40-B1C9-E1A72764CFD6}"/>
                </a:ext>
              </a:extLst>
            </p:cNvPr>
            <p:cNvSpPr txBox="1"/>
            <p:nvPr/>
          </p:nvSpPr>
          <p:spPr>
            <a:xfrm>
              <a:off x="2051476" y="21596751"/>
              <a:ext cx="5999527" cy="1569660"/>
            </a:xfrm>
            <a:prstGeom prst="rect">
              <a:avLst/>
            </a:prstGeom>
            <a:noFill/>
          </p:spPr>
          <p:txBody>
            <a:bodyPr wrap="none" rtlCol="0">
              <a:spAutoFit/>
            </a:bodyPr>
            <a:lstStyle/>
            <a:p>
              <a:pPr algn="ctr"/>
              <a:r>
                <a:rPr lang="en-US" sz="3200" u="sng" dirty="0"/>
                <a:t>Reversible Protein Binding Reagent</a:t>
              </a:r>
            </a:p>
            <a:p>
              <a:pPr algn="ctr"/>
              <a:r>
                <a:rPr lang="en-US" sz="3200" dirty="0"/>
                <a:t>Carboxyethyl-</a:t>
              </a:r>
              <a:r>
                <a:rPr lang="en-US" sz="3200" dirty="0" err="1"/>
                <a:t>dialkyl</a:t>
              </a:r>
              <a:r>
                <a:rPr lang="en-US" sz="3200" dirty="0"/>
                <a:t>-maleic</a:t>
              </a:r>
            </a:p>
            <a:p>
              <a:pPr algn="ctr"/>
              <a:r>
                <a:rPr lang="en-US" sz="3200" dirty="0"/>
                <a:t>Anhydride (CDM)</a:t>
              </a:r>
            </a:p>
          </p:txBody>
        </p:sp>
      </p:grpSp>
      <p:grpSp>
        <p:nvGrpSpPr>
          <p:cNvPr id="50" name="Group 49">
            <a:extLst>
              <a:ext uri="{FF2B5EF4-FFF2-40B4-BE49-F238E27FC236}">
                <a16:creationId xmlns:a16="http://schemas.microsoft.com/office/drawing/2014/main" id="{BAAA31CD-82E1-2043-B7E6-3472CB19C267}"/>
              </a:ext>
            </a:extLst>
          </p:cNvPr>
          <p:cNvGrpSpPr/>
          <p:nvPr/>
        </p:nvGrpSpPr>
        <p:grpSpPr>
          <a:xfrm>
            <a:off x="9276932" y="22459971"/>
            <a:ext cx="3177280" cy="2750176"/>
            <a:chOff x="7849810" y="21227506"/>
            <a:chExt cx="3177280" cy="2750176"/>
          </a:xfrm>
        </p:grpSpPr>
        <p:grpSp>
          <p:nvGrpSpPr>
            <p:cNvPr id="19" name="Group 18">
              <a:extLst>
                <a:ext uri="{FF2B5EF4-FFF2-40B4-BE49-F238E27FC236}">
                  <a16:creationId xmlns:a16="http://schemas.microsoft.com/office/drawing/2014/main" id="{C1C0E6E5-20A8-924A-98C8-35A1CF8B9E09}"/>
                </a:ext>
              </a:extLst>
            </p:cNvPr>
            <p:cNvGrpSpPr/>
            <p:nvPr/>
          </p:nvGrpSpPr>
          <p:grpSpPr>
            <a:xfrm>
              <a:off x="8718987" y="22196260"/>
              <a:ext cx="1473200" cy="1781422"/>
              <a:chOff x="6867578" y="22354854"/>
              <a:chExt cx="1473200" cy="1781422"/>
            </a:xfrm>
          </p:grpSpPr>
          <p:grpSp>
            <p:nvGrpSpPr>
              <p:cNvPr id="30" name="Group 29">
                <a:extLst>
                  <a:ext uri="{FF2B5EF4-FFF2-40B4-BE49-F238E27FC236}">
                    <a16:creationId xmlns:a16="http://schemas.microsoft.com/office/drawing/2014/main" id="{A6AC3A37-86F5-BF47-9254-D907CD8EE59A}"/>
                  </a:ext>
                </a:extLst>
              </p:cNvPr>
              <p:cNvGrpSpPr/>
              <p:nvPr/>
            </p:nvGrpSpPr>
            <p:grpSpPr>
              <a:xfrm>
                <a:off x="7188183" y="23220938"/>
                <a:ext cx="906813" cy="915338"/>
                <a:chOff x="1334704" y="4403632"/>
                <a:chExt cx="476671" cy="481152"/>
              </a:xfrm>
            </p:grpSpPr>
            <p:sp>
              <p:nvSpPr>
                <p:cNvPr id="45" name="Partial Circle 140">
                  <a:extLst>
                    <a:ext uri="{FF2B5EF4-FFF2-40B4-BE49-F238E27FC236}">
                      <a16:creationId xmlns:a16="http://schemas.microsoft.com/office/drawing/2014/main" id="{006AB4F6-4A12-BF4E-939B-D4F1F1578EF5}"/>
                    </a:ext>
                  </a:extLst>
                </p:cNvPr>
                <p:cNvSpPr/>
                <p:nvPr/>
              </p:nvSpPr>
              <p:spPr>
                <a:xfrm rot="2085485">
                  <a:off x="1334704" y="4403632"/>
                  <a:ext cx="476671" cy="481152"/>
                </a:xfrm>
                <a:prstGeom prst="pie">
                  <a:avLst/>
                </a:prstGeom>
                <a:solidFill>
                  <a:srgbClr val="00305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46" name="TextBox 45">
                  <a:extLst>
                    <a:ext uri="{FF2B5EF4-FFF2-40B4-BE49-F238E27FC236}">
                      <a16:creationId xmlns:a16="http://schemas.microsoft.com/office/drawing/2014/main" id="{AA590382-8D65-7D41-9E8D-92C28CB8E8AA}"/>
                    </a:ext>
                  </a:extLst>
                </p:cNvPr>
                <p:cNvSpPr txBox="1"/>
                <p:nvPr/>
              </p:nvSpPr>
              <p:spPr>
                <a:xfrm>
                  <a:off x="1344137" y="4622551"/>
                  <a:ext cx="322322" cy="210320"/>
                </a:xfrm>
                <a:prstGeom prst="rect">
                  <a:avLst/>
                </a:prstGeom>
                <a:noFill/>
              </p:spPr>
              <p:txBody>
                <a:bodyPr wrap="none" rtlCol="0">
                  <a:spAutoFit/>
                </a:bodyPr>
                <a:lstStyle/>
                <a:p>
                  <a:r>
                    <a:rPr lang="en-US" sz="2000" b="1" dirty="0">
                      <a:solidFill>
                        <a:schemeClr val="bg1"/>
                      </a:solidFill>
                    </a:rPr>
                    <a:t>TCO</a:t>
                  </a:r>
                </a:p>
              </p:txBody>
            </p:sp>
          </p:grpSp>
          <p:pic>
            <p:nvPicPr>
              <p:cNvPr id="16" name="Picture 15" descr="Shape&#10;&#10;Description automatically generated with medium confidence">
                <a:extLst>
                  <a:ext uri="{FF2B5EF4-FFF2-40B4-BE49-F238E27FC236}">
                    <a16:creationId xmlns:a16="http://schemas.microsoft.com/office/drawing/2014/main" id="{A52543C8-9853-FC4E-A7D8-55647A5FF5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7578" y="22354854"/>
                <a:ext cx="1473200" cy="1016000"/>
              </a:xfrm>
              <a:prstGeom prst="rect">
                <a:avLst/>
              </a:prstGeom>
            </p:spPr>
          </p:pic>
        </p:grpSp>
        <p:sp>
          <p:nvSpPr>
            <p:cNvPr id="56" name="TextBox 55">
              <a:extLst>
                <a:ext uri="{FF2B5EF4-FFF2-40B4-BE49-F238E27FC236}">
                  <a16:creationId xmlns:a16="http://schemas.microsoft.com/office/drawing/2014/main" id="{5F2D1CFD-92CF-FE4C-9106-8570429C0B68}"/>
                </a:ext>
              </a:extLst>
            </p:cNvPr>
            <p:cNvSpPr txBox="1"/>
            <p:nvPr/>
          </p:nvSpPr>
          <p:spPr>
            <a:xfrm>
              <a:off x="7849810" y="21227506"/>
              <a:ext cx="3177280" cy="1077218"/>
            </a:xfrm>
            <a:prstGeom prst="rect">
              <a:avLst/>
            </a:prstGeom>
            <a:noFill/>
          </p:spPr>
          <p:txBody>
            <a:bodyPr wrap="none" rtlCol="0">
              <a:spAutoFit/>
            </a:bodyPr>
            <a:lstStyle/>
            <a:p>
              <a:pPr algn="ctr"/>
              <a:r>
                <a:rPr lang="en-US" sz="3200" dirty="0"/>
                <a:t>Trans-cyclooctene</a:t>
              </a:r>
            </a:p>
            <a:p>
              <a:pPr algn="ctr"/>
              <a:r>
                <a:rPr lang="en-US" sz="3200" dirty="0"/>
                <a:t>(TCO)</a:t>
              </a:r>
            </a:p>
          </p:txBody>
        </p:sp>
      </p:grpSp>
      <p:grpSp>
        <p:nvGrpSpPr>
          <p:cNvPr id="51" name="Group 50">
            <a:extLst>
              <a:ext uri="{FF2B5EF4-FFF2-40B4-BE49-F238E27FC236}">
                <a16:creationId xmlns:a16="http://schemas.microsoft.com/office/drawing/2014/main" id="{4B19B97E-751F-9147-8427-12772D9B0D22}"/>
              </a:ext>
            </a:extLst>
          </p:cNvPr>
          <p:cNvGrpSpPr/>
          <p:nvPr/>
        </p:nvGrpSpPr>
        <p:grpSpPr>
          <a:xfrm>
            <a:off x="8333564" y="27123324"/>
            <a:ext cx="4662475" cy="1465622"/>
            <a:chOff x="7444564" y="26767724"/>
            <a:chExt cx="4662475" cy="1465622"/>
          </a:xfrm>
        </p:grpSpPr>
        <p:grpSp>
          <p:nvGrpSpPr>
            <p:cNvPr id="31" name="Group 30">
              <a:extLst>
                <a:ext uri="{FF2B5EF4-FFF2-40B4-BE49-F238E27FC236}">
                  <a16:creationId xmlns:a16="http://schemas.microsoft.com/office/drawing/2014/main" id="{8F7E3E35-6646-1E4D-96A8-45D9EB6AE76E}"/>
                </a:ext>
              </a:extLst>
            </p:cNvPr>
            <p:cNvGrpSpPr/>
            <p:nvPr/>
          </p:nvGrpSpPr>
          <p:grpSpPr>
            <a:xfrm>
              <a:off x="11201702" y="27344707"/>
              <a:ext cx="905337" cy="888639"/>
              <a:chOff x="2117027" y="4424363"/>
              <a:chExt cx="475895" cy="467118"/>
            </a:xfrm>
          </p:grpSpPr>
          <p:sp>
            <p:nvSpPr>
              <p:cNvPr id="43" name="Teardrop 42">
                <a:extLst>
                  <a:ext uri="{FF2B5EF4-FFF2-40B4-BE49-F238E27FC236}">
                    <a16:creationId xmlns:a16="http://schemas.microsoft.com/office/drawing/2014/main" id="{1F1283EB-D296-E141-80C7-8488440414FC}"/>
                  </a:ext>
                </a:extLst>
              </p:cNvPr>
              <p:cNvSpPr/>
              <p:nvPr/>
            </p:nvSpPr>
            <p:spPr>
              <a:xfrm>
                <a:off x="2117027" y="4424363"/>
                <a:ext cx="475895" cy="467118"/>
              </a:xfrm>
              <a:prstGeom prst="teardrop">
                <a:avLst/>
              </a:prstGeom>
              <a:solidFill>
                <a:schemeClr val="accent1">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4" name="TextBox 43">
                <a:extLst>
                  <a:ext uri="{FF2B5EF4-FFF2-40B4-BE49-F238E27FC236}">
                    <a16:creationId xmlns:a16="http://schemas.microsoft.com/office/drawing/2014/main" id="{735FF0BF-AA26-1E41-93F7-CAFF91DEFFB5}"/>
                  </a:ext>
                </a:extLst>
              </p:cNvPr>
              <p:cNvSpPr txBox="1"/>
              <p:nvPr/>
            </p:nvSpPr>
            <p:spPr>
              <a:xfrm>
                <a:off x="2214192" y="4495630"/>
                <a:ext cx="322322" cy="320064"/>
              </a:xfrm>
              <a:prstGeom prst="rect">
                <a:avLst/>
              </a:prstGeom>
              <a:noFill/>
            </p:spPr>
            <p:txBody>
              <a:bodyPr wrap="none" rtlCol="0">
                <a:spAutoFit/>
              </a:bodyPr>
              <a:lstStyle/>
              <a:p>
                <a:pPr>
                  <a:lnSpc>
                    <a:spcPts val="2000"/>
                  </a:lnSpc>
                </a:pPr>
                <a:r>
                  <a:rPr lang="en-US" sz="2000" b="1" dirty="0"/>
                  <a:t>MT-</a:t>
                </a:r>
              </a:p>
              <a:p>
                <a:pPr>
                  <a:lnSpc>
                    <a:spcPts val="2000"/>
                  </a:lnSpc>
                </a:pPr>
                <a:r>
                  <a:rPr lang="en-US" sz="2000" b="1" dirty="0"/>
                  <a:t>TCO</a:t>
                </a:r>
              </a:p>
            </p:txBody>
          </p:sp>
        </p:grpSp>
        <p:sp>
          <p:nvSpPr>
            <p:cNvPr id="58" name="TextBox 57">
              <a:extLst>
                <a:ext uri="{FF2B5EF4-FFF2-40B4-BE49-F238E27FC236}">
                  <a16:creationId xmlns:a16="http://schemas.microsoft.com/office/drawing/2014/main" id="{0E47FC81-0D7D-614A-B23F-6A9FA615F7AA}"/>
                </a:ext>
              </a:extLst>
            </p:cNvPr>
            <p:cNvSpPr txBox="1"/>
            <p:nvPr/>
          </p:nvSpPr>
          <p:spPr>
            <a:xfrm>
              <a:off x="7444564" y="26767724"/>
              <a:ext cx="2978957" cy="1077218"/>
            </a:xfrm>
            <a:prstGeom prst="rect">
              <a:avLst/>
            </a:prstGeom>
            <a:noFill/>
          </p:spPr>
          <p:txBody>
            <a:bodyPr wrap="none" rtlCol="0">
              <a:spAutoFit/>
            </a:bodyPr>
            <a:lstStyle/>
            <a:p>
              <a:pPr algn="ctr"/>
              <a:r>
                <a:rPr lang="en-US" sz="3200" dirty="0"/>
                <a:t>MT-TCO reaction</a:t>
              </a:r>
            </a:p>
            <a:p>
              <a:pPr algn="ctr"/>
              <a:r>
                <a:rPr lang="en-US" sz="3200" dirty="0"/>
                <a:t>product</a:t>
              </a:r>
            </a:p>
          </p:txBody>
        </p:sp>
      </p:grpSp>
      <p:pic>
        <p:nvPicPr>
          <p:cNvPr id="60" name="Picture 4" descr="UPMC allows Highmark cancer care | News | indianagazette.com">
            <a:extLst>
              <a:ext uri="{FF2B5EF4-FFF2-40B4-BE49-F238E27FC236}">
                <a16:creationId xmlns:a16="http://schemas.microsoft.com/office/drawing/2014/main" id="{C180F79A-7E9B-804C-8DC3-9E8652C989B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27678"/>
          <a:stretch/>
        </p:blipFill>
        <p:spPr bwMode="auto">
          <a:xfrm>
            <a:off x="34781251" y="629848"/>
            <a:ext cx="4919171" cy="2520000"/>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63" descr="A picture containing sitting, computer, monitor, light&#10;&#10;Description automatically generated">
            <a:extLst>
              <a:ext uri="{FF2B5EF4-FFF2-40B4-BE49-F238E27FC236}">
                <a16:creationId xmlns:a16="http://schemas.microsoft.com/office/drawing/2014/main" id="{3F787A1F-49A4-D74C-9E31-25BE564E7E46}"/>
              </a:ext>
            </a:extLst>
          </p:cNvPr>
          <p:cNvPicPr/>
          <p:nvPr/>
        </p:nvPicPr>
        <p:blipFill>
          <a:blip r:embed="rId6"/>
          <a:stretch>
            <a:fillRect/>
          </a:stretch>
        </p:blipFill>
        <p:spPr>
          <a:xfrm>
            <a:off x="22875364" y="21526283"/>
            <a:ext cx="2668375" cy="3766298"/>
          </a:xfrm>
          <a:prstGeom prst="rect">
            <a:avLst/>
          </a:prstGeom>
        </p:spPr>
      </p:pic>
      <p:sp>
        <p:nvSpPr>
          <p:cNvPr id="66" name="TextBox 65">
            <a:extLst>
              <a:ext uri="{FF2B5EF4-FFF2-40B4-BE49-F238E27FC236}">
                <a16:creationId xmlns:a16="http://schemas.microsoft.com/office/drawing/2014/main" id="{9BE35C46-ECBB-4548-A1BC-FCF9A6EBB2F1}"/>
              </a:ext>
            </a:extLst>
          </p:cNvPr>
          <p:cNvSpPr txBox="1"/>
          <p:nvPr/>
        </p:nvSpPr>
        <p:spPr>
          <a:xfrm>
            <a:off x="22034418" y="25163503"/>
            <a:ext cx="4626439" cy="3416320"/>
          </a:xfrm>
          <a:prstGeom prst="rect">
            <a:avLst/>
          </a:prstGeom>
          <a:noFill/>
          <a:ln>
            <a:noFill/>
          </a:ln>
        </p:spPr>
        <p:txBody>
          <a:bodyPr wrap="square">
            <a:spAutoFit/>
          </a:bodyPr>
          <a:lstStyle/>
          <a:p>
            <a:pPr marL="0" marR="0" algn="just">
              <a:spcBef>
                <a:spcPts val="0"/>
              </a:spcBef>
              <a:spcAft>
                <a:spcPts val="400"/>
              </a:spcAft>
            </a:pPr>
            <a:r>
              <a:rPr lang="en-US" dirty="0">
                <a:effectLst/>
                <a:latin typeface="Arial" panose="020B0604020202020204" pitchFamily="34" charset="0"/>
                <a:ea typeface="Calibri" panose="020F0502020204030204" pitchFamily="34" charset="0"/>
                <a:cs typeface="Times New Roman" panose="02020603050405020304" pitchFamily="18" charset="0"/>
              </a:rPr>
              <a:t>Ig removal after Hsp90 and Topo I IP.  The Ig fraction bound to Protein A beads was labeled with Cy5-NHS (red) and the amount of Ig in the flowthrough and eluate after cleanup with </a:t>
            </a:r>
            <a:r>
              <a:rPr lang="en-US" dirty="0" err="1">
                <a:effectLst/>
                <a:latin typeface="Arial" panose="020B0604020202020204" pitchFamily="34" charset="0"/>
                <a:ea typeface="Calibri" panose="020F0502020204030204" pitchFamily="34" charset="0"/>
                <a:cs typeface="Times New Roman" panose="02020603050405020304" pitchFamily="18" charset="0"/>
              </a:rPr>
              <a:t>ProMTag</a:t>
            </a:r>
            <a:r>
              <a:rPr lang="en-US" dirty="0">
                <a:effectLst/>
                <a:latin typeface="Arial" panose="020B0604020202020204" pitchFamily="34" charset="0"/>
                <a:ea typeface="Calibri" panose="020F0502020204030204" pitchFamily="34" charset="0"/>
                <a:cs typeface="Times New Roman" panose="02020603050405020304" pitchFamily="18" charset="0"/>
              </a:rPr>
              <a:t> capture resin was observed.  The load lane is the Ig fraction eluted from the protein A beads.  Flow is the Ig fraction that did not bind to the ProMTag capture resin.  Eluate shows the Ig fraction eluted from the resin (red) with the HeLa lysate proteins that were eluted after IP and </a:t>
            </a:r>
            <a:r>
              <a:rPr lang="en-US" dirty="0" err="1">
                <a:effectLst/>
                <a:latin typeface="Arial" panose="020B0604020202020204" pitchFamily="34" charset="0"/>
                <a:ea typeface="Calibri" panose="020F0502020204030204" pitchFamily="34" charset="0"/>
                <a:cs typeface="Times New Roman" panose="02020603050405020304" pitchFamily="18" charset="0"/>
              </a:rPr>
              <a:t>ProMTag</a:t>
            </a:r>
            <a:r>
              <a:rPr lang="en-US" dirty="0">
                <a:effectLst/>
                <a:latin typeface="Arial" panose="020B0604020202020204" pitchFamily="34" charset="0"/>
                <a:ea typeface="Calibri" panose="020F0502020204030204" pitchFamily="34" charset="0"/>
                <a:cs typeface="Times New Roman" panose="02020603050405020304" pitchFamily="18" charset="0"/>
              </a:rPr>
              <a:t> cleanup (green). </a:t>
            </a:r>
          </a:p>
        </p:txBody>
      </p:sp>
      <p:sp>
        <p:nvSpPr>
          <p:cNvPr id="69" name="TextBox 68">
            <a:extLst>
              <a:ext uri="{FF2B5EF4-FFF2-40B4-BE49-F238E27FC236}">
                <a16:creationId xmlns:a16="http://schemas.microsoft.com/office/drawing/2014/main" id="{4AE0E152-959A-8A49-AEF2-B86B72847BDD}"/>
              </a:ext>
            </a:extLst>
          </p:cNvPr>
          <p:cNvSpPr txBox="1"/>
          <p:nvPr/>
        </p:nvSpPr>
        <p:spPr>
          <a:xfrm>
            <a:off x="25777877" y="22961887"/>
            <a:ext cx="774571" cy="923330"/>
          </a:xfrm>
          <a:prstGeom prst="rect">
            <a:avLst/>
          </a:prstGeom>
          <a:noFill/>
        </p:spPr>
        <p:txBody>
          <a:bodyPr wrap="none" rtlCol="0">
            <a:spAutoFit/>
          </a:bodyPr>
          <a:lstStyle/>
          <a:p>
            <a:r>
              <a:rPr lang="en-US" dirty="0"/>
              <a:t>Topo I</a:t>
            </a:r>
          </a:p>
          <a:p>
            <a:r>
              <a:rPr lang="en-US" dirty="0"/>
              <a:t>Hsp90</a:t>
            </a:r>
          </a:p>
          <a:p>
            <a:r>
              <a:rPr lang="en-US" dirty="0"/>
              <a:t>?</a:t>
            </a:r>
          </a:p>
        </p:txBody>
      </p:sp>
      <p:cxnSp>
        <p:nvCxnSpPr>
          <p:cNvPr id="57" name="Straight Arrow Connector 56">
            <a:extLst>
              <a:ext uri="{FF2B5EF4-FFF2-40B4-BE49-F238E27FC236}">
                <a16:creationId xmlns:a16="http://schemas.microsoft.com/office/drawing/2014/main" id="{1E148B5D-4FF0-034B-9FA1-AA6520B9789E}"/>
              </a:ext>
            </a:extLst>
          </p:cNvPr>
          <p:cNvCxnSpPr>
            <a:stCxn id="69" idx="1"/>
          </p:cNvCxnSpPr>
          <p:nvPr/>
        </p:nvCxnSpPr>
        <p:spPr>
          <a:xfrm flipH="1" flipV="1">
            <a:off x="24821145" y="23234319"/>
            <a:ext cx="956732" cy="189233"/>
          </a:xfrm>
          <a:prstGeom prst="straightConnector1">
            <a:avLst/>
          </a:prstGeom>
          <a:ln w="22225">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497BE6C0-7714-CB46-A83A-554BFAC1BF02}"/>
              </a:ext>
            </a:extLst>
          </p:cNvPr>
          <p:cNvCxnSpPr>
            <a:cxnSpLocks/>
          </p:cNvCxnSpPr>
          <p:nvPr/>
        </p:nvCxnSpPr>
        <p:spPr>
          <a:xfrm flipH="1" flipV="1">
            <a:off x="24835286" y="23108257"/>
            <a:ext cx="964709" cy="9289"/>
          </a:xfrm>
          <a:prstGeom prst="straightConnector1">
            <a:avLst/>
          </a:prstGeom>
          <a:ln w="22225">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781CB4A9-946C-5146-BF98-EE9BDAA2F89A}"/>
              </a:ext>
            </a:extLst>
          </p:cNvPr>
          <p:cNvCxnSpPr>
            <a:cxnSpLocks/>
          </p:cNvCxnSpPr>
          <p:nvPr/>
        </p:nvCxnSpPr>
        <p:spPr>
          <a:xfrm flipH="1" flipV="1">
            <a:off x="24835286" y="23635968"/>
            <a:ext cx="964709" cy="60016"/>
          </a:xfrm>
          <a:prstGeom prst="straightConnector1">
            <a:avLst/>
          </a:prstGeom>
          <a:ln w="22225">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1C26D716-40C9-054C-B282-C547FFC6DD12}"/>
              </a:ext>
            </a:extLst>
          </p:cNvPr>
          <p:cNvCxnSpPr/>
          <p:nvPr/>
        </p:nvCxnSpPr>
        <p:spPr>
          <a:xfrm flipH="1">
            <a:off x="25289470" y="23110767"/>
            <a:ext cx="510525"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51CE1E7D-6EF3-FA43-9263-CE258F76FBA0}"/>
              </a:ext>
            </a:extLst>
          </p:cNvPr>
          <p:cNvCxnSpPr>
            <a:cxnSpLocks/>
          </p:cNvCxnSpPr>
          <p:nvPr/>
        </p:nvCxnSpPr>
        <p:spPr>
          <a:xfrm flipH="1" flipV="1">
            <a:off x="25317640" y="23665976"/>
            <a:ext cx="494460" cy="30008"/>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F279964-9EFB-5745-A70C-4654DBC34369}"/>
              </a:ext>
            </a:extLst>
          </p:cNvPr>
          <p:cNvCxnSpPr>
            <a:cxnSpLocks/>
            <a:stCxn id="69" idx="1"/>
          </p:cNvCxnSpPr>
          <p:nvPr/>
        </p:nvCxnSpPr>
        <p:spPr>
          <a:xfrm flipH="1" flipV="1">
            <a:off x="25317640" y="23328935"/>
            <a:ext cx="460237" cy="94617"/>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 Box 13">
            <a:extLst>
              <a:ext uri="{FF2B5EF4-FFF2-40B4-BE49-F238E27FC236}">
                <a16:creationId xmlns:a16="http://schemas.microsoft.com/office/drawing/2014/main" id="{97962E01-1089-684B-936A-49E8F608F61D}"/>
              </a:ext>
            </a:extLst>
          </p:cNvPr>
          <p:cNvSpPr txBox="1"/>
          <p:nvPr/>
        </p:nvSpPr>
        <p:spPr>
          <a:xfrm>
            <a:off x="13675335" y="24318696"/>
            <a:ext cx="3912469" cy="4307104"/>
          </a:xfrm>
          <a:prstGeom prst="rect">
            <a:avLst/>
          </a:prstGeom>
          <a:solidFill>
            <a:schemeClr val="lt1"/>
          </a:solidFill>
          <a:ln w="6350">
            <a:noFill/>
          </a:ln>
        </p:spPr>
        <p:txBody>
          <a:bodyPr rot="0" spcFirstLastPara="0" vert="horz" wrap="square" lIns="45720" tIns="45720" rIns="45720" bIns="45720" numCol="1" spcCol="0" rtlCol="0" fromWordArt="0" anchor="t" anchorCtr="0" forceAA="0" compatLnSpc="1">
            <a:prstTxWarp prst="textNoShape">
              <a:avLst/>
            </a:prstTxWarp>
            <a:noAutofit/>
          </a:bodyPr>
          <a:lstStyle/>
          <a:p>
            <a:pPr marL="0" marR="0" algn="just">
              <a:spcBef>
                <a:spcPts val="0"/>
              </a:spcBef>
              <a:spcAft>
                <a:spcPts val="400"/>
              </a:spcAft>
            </a:pPr>
            <a:r>
              <a:rPr lang="en-US" dirty="0">
                <a:effectLst/>
                <a:latin typeface="Arial" panose="020B0604020202020204" pitchFamily="34" charset="0"/>
                <a:ea typeface="Calibri" panose="020F0502020204030204" pitchFamily="34" charset="0"/>
                <a:cs typeface="Times New Roman" panose="02020603050405020304" pitchFamily="18" charset="0"/>
              </a:rPr>
              <a:t>Capture and release of HeLa cell lysate proteins. (A) HeLa lysate protein after tagging with an increasing amount of ProMTag and capture on TCO-beads. (B) HeLa lysate eluted from the TCO-beads +/- ProMTag labeling. We were able to show that </a:t>
            </a:r>
            <a:r>
              <a:rPr lang="en-US" dirty="0" err="1">
                <a:effectLst/>
                <a:latin typeface="Arial" panose="020B0604020202020204" pitchFamily="34" charset="0"/>
                <a:ea typeface="Calibri" panose="020F0502020204030204" pitchFamily="34" charset="0"/>
                <a:cs typeface="Times New Roman" panose="02020603050405020304" pitchFamily="18" charset="0"/>
              </a:rPr>
              <a:t>ProMTag</a:t>
            </a:r>
            <a:r>
              <a:rPr lang="en-US" dirty="0">
                <a:effectLst/>
                <a:latin typeface="Arial" panose="020B0604020202020204" pitchFamily="34" charset="0"/>
                <a:ea typeface="Calibri" panose="020F0502020204030204" pitchFamily="34" charset="0"/>
                <a:cs typeface="Times New Roman" panose="02020603050405020304" pitchFamily="18" charset="0"/>
              </a:rPr>
              <a:t> labeling allows for capture of HeLa cell lysate proteins and recovery of those proteins after elution.</a:t>
            </a:r>
          </a:p>
        </p:txBody>
      </p:sp>
      <p:pic>
        <p:nvPicPr>
          <p:cNvPr id="62" name="Picture 61" descr="A screenshot of a cell phone&#10;&#10;Description automatically generated">
            <a:extLst>
              <a:ext uri="{FF2B5EF4-FFF2-40B4-BE49-F238E27FC236}">
                <a16:creationId xmlns:a16="http://schemas.microsoft.com/office/drawing/2014/main" id="{7BBB13FF-1D5F-EA47-A32B-93FA46A8FFA8}"/>
              </a:ext>
            </a:extLst>
          </p:cNvPr>
          <p:cNvPicPr/>
          <p:nvPr/>
        </p:nvPicPr>
        <p:blipFill rotWithShape="1">
          <a:blip r:embed="rId7"/>
          <a:srcRect l="7909" t="18478" r="34418" b="10081"/>
          <a:stretch/>
        </p:blipFill>
        <p:spPr bwMode="auto">
          <a:xfrm>
            <a:off x="13622744" y="21620230"/>
            <a:ext cx="3992156" cy="2645032"/>
          </a:xfrm>
          <a:prstGeom prst="rect">
            <a:avLst/>
          </a:prstGeom>
          <a:ln>
            <a:noFill/>
          </a:ln>
          <a:extLst>
            <a:ext uri="{53640926-AAD7-44D8-BBD7-CCE9431645EC}">
              <a14:shadowObscured xmlns:a14="http://schemas.microsoft.com/office/drawing/2010/main"/>
            </a:ext>
          </a:extLst>
        </p:spPr>
      </p:pic>
      <p:sp>
        <p:nvSpPr>
          <p:cNvPr id="79" name="Rectangle 78">
            <a:extLst>
              <a:ext uri="{FF2B5EF4-FFF2-40B4-BE49-F238E27FC236}">
                <a16:creationId xmlns:a16="http://schemas.microsoft.com/office/drawing/2014/main" id="{F249817C-BED7-C940-B46A-F95DF310EC23}"/>
              </a:ext>
            </a:extLst>
          </p:cNvPr>
          <p:cNvSpPr/>
          <p:nvPr/>
        </p:nvSpPr>
        <p:spPr>
          <a:xfrm>
            <a:off x="13610045" y="21593090"/>
            <a:ext cx="4069088" cy="7116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E0C5C1C8-6D5D-6443-A712-C2C115B4C141}"/>
              </a:ext>
            </a:extLst>
          </p:cNvPr>
          <p:cNvPicPr>
            <a:picLocks noChangeAspect="1"/>
          </p:cNvPicPr>
          <p:nvPr/>
        </p:nvPicPr>
        <p:blipFill rotWithShape="1">
          <a:blip r:embed="rId8"/>
          <a:srcRect b="10014"/>
          <a:stretch/>
        </p:blipFill>
        <p:spPr>
          <a:xfrm>
            <a:off x="18869434" y="21920401"/>
            <a:ext cx="1259536" cy="2811509"/>
          </a:xfrm>
          <a:prstGeom prst="rect">
            <a:avLst/>
          </a:prstGeom>
        </p:spPr>
      </p:pic>
      <p:sp>
        <p:nvSpPr>
          <p:cNvPr id="26" name="TextBox 25">
            <a:extLst>
              <a:ext uri="{FF2B5EF4-FFF2-40B4-BE49-F238E27FC236}">
                <a16:creationId xmlns:a16="http://schemas.microsoft.com/office/drawing/2014/main" id="{1215E9DB-BFF2-1841-B3C9-9CE816A5C7E8}"/>
              </a:ext>
            </a:extLst>
          </p:cNvPr>
          <p:cNvSpPr txBox="1"/>
          <p:nvPr/>
        </p:nvSpPr>
        <p:spPr>
          <a:xfrm>
            <a:off x="20083526" y="23015265"/>
            <a:ext cx="708848" cy="338554"/>
          </a:xfrm>
          <a:prstGeom prst="rect">
            <a:avLst/>
          </a:prstGeom>
          <a:noFill/>
        </p:spPr>
        <p:txBody>
          <a:bodyPr wrap="none" rtlCol="0">
            <a:spAutoFit/>
          </a:bodyPr>
          <a:lstStyle/>
          <a:p>
            <a:r>
              <a:rPr lang="en-US" sz="1600" dirty="0"/>
              <a:t>Hsp90</a:t>
            </a:r>
          </a:p>
        </p:txBody>
      </p:sp>
      <p:sp>
        <p:nvSpPr>
          <p:cNvPr id="27" name="TextBox 26">
            <a:extLst>
              <a:ext uri="{FF2B5EF4-FFF2-40B4-BE49-F238E27FC236}">
                <a16:creationId xmlns:a16="http://schemas.microsoft.com/office/drawing/2014/main" id="{BF95F343-1CAC-3045-9744-D01A510172BE}"/>
              </a:ext>
            </a:extLst>
          </p:cNvPr>
          <p:cNvSpPr txBox="1"/>
          <p:nvPr/>
        </p:nvSpPr>
        <p:spPr>
          <a:xfrm>
            <a:off x="20070895" y="22785167"/>
            <a:ext cx="1713969" cy="338554"/>
          </a:xfrm>
          <a:prstGeom prst="rect">
            <a:avLst/>
          </a:prstGeom>
          <a:noFill/>
        </p:spPr>
        <p:txBody>
          <a:bodyPr wrap="square" rtlCol="0">
            <a:spAutoFit/>
          </a:bodyPr>
          <a:lstStyle/>
          <a:p>
            <a:r>
              <a:rPr lang="en-US" sz="1600" dirty="0" err="1"/>
              <a:t>Gly</a:t>
            </a:r>
            <a:r>
              <a:rPr lang="en-US" sz="1600" dirty="0"/>
              <a:t>-tRNA synth.</a:t>
            </a:r>
          </a:p>
        </p:txBody>
      </p:sp>
      <p:sp>
        <p:nvSpPr>
          <p:cNvPr id="28" name="TextBox 27">
            <a:extLst>
              <a:ext uri="{FF2B5EF4-FFF2-40B4-BE49-F238E27FC236}">
                <a16:creationId xmlns:a16="http://schemas.microsoft.com/office/drawing/2014/main" id="{2DA2FDDC-3AFB-2F41-9352-A3AE9082F1A1}"/>
              </a:ext>
            </a:extLst>
          </p:cNvPr>
          <p:cNvSpPr txBox="1"/>
          <p:nvPr/>
        </p:nvSpPr>
        <p:spPr>
          <a:xfrm>
            <a:off x="20064726" y="23457226"/>
            <a:ext cx="1421608" cy="584775"/>
          </a:xfrm>
          <a:prstGeom prst="rect">
            <a:avLst/>
          </a:prstGeom>
          <a:noFill/>
        </p:spPr>
        <p:txBody>
          <a:bodyPr wrap="none" rtlCol="0">
            <a:spAutoFit/>
          </a:bodyPr>
          <a:lstStyle/>
          <a:p>
            <a:r>
              <a:rPr lang="en-US" sz="1600" dirty="0"/>
              <a:t>Ig-Heavy Chain</a:t>
            </a:r>
          </a:p>
          <a:p>
            <a:r>
              <a:rPr lang="en-US" sz="1600" dirty="0"/>
              <a:t>?</a:t>
            </a:r>
          </a:p>
        </p:txBody>
      </p:sp>
      <p:sp>
        <p:nvSpPr>
          <p:cNvPr id="68" name="TextBox 67">
            <a:extLst>
              <a:ext uri="{FF2B5EF4-FFF2-40B4-BE49-F238E27FC236}">
                <a16:creationId xmlns:a16="http://schemas.microsoft.com/office/drawing/2014/main" id="{065DB3C8-7D1E-B044-BC1C-814778D53A74}"/>
              </a:ext>
            </a:extLst>
          </p:cNvPr>
          <p:cNvSpPr txBox="1"/>
          <p:nvPr/>
        </p:nvSpPr>
        <p:spPr>
          <a:xfrm>
            <a:off x="17705489" y="24750763"/>
            <a:ext cx="4316831" cy="3970318"/>
          </a:xfrm>
          <a:prstGeom prst="rect">
            <a:avLst/>
          </a:prstGeom>
          <a:noFill/>
          <a:ln>
            <a:noFill/>
          </a:ln>
        </p:spPr>
        <p:txBody>
          <a:bodyPr wrap="square">
            <a:spAutoFit/>
          </a:bodyPr>
          <a:lstStyle/>
          <a:p>
            <a:pPr marL="0" marR="0" algn="just">
              <a:spcBef>
                <a:spcPts val="0"/>
              </a:spcBef>
              <a:spcAft>
                <a:spcPts val="400"/>
              </a:spcAft>
            </a:pPr>
            <a:r>
              <a:rPr lang="en-US" dirty="0">
                <a:effectLst/>
                <a:latin typeface="Arial" panose="020B0604020202020204" pitchFamily="34" charset="0"/>
                <a:ea typeface="Calibri" panose="020F0502020204030204" pitchFamily="34" charset="0"/>
                <a:cs typeface="Times New Roman" panose="02020603050405020304" pitchFamily="18" charset="0"/>
              </a:rPr>
              <a:t>IP and </a:t>
            </a:r>
            <a:r>
              <a:rPr lang="en-US" dirty="0" err="1">
                <a:effectLst/>
                <a:latin typeface="Arial" panose="020B0604020202020204" pitchFamily="34" charset="0"/>
                <a:ea typeface="Calibri" panose="020F0502020204030204" pitchFamily="34" charset="0"/>
                <a:cs typeface="Times New Roman" panose="02020603050405020304" pitchFamily="18" charset="0"/>
              </a:rPr>
              <a:t>ProMTag</a:t>
            </a:r>
            <a:r>
              <a:rPr lang="en-US" dirty="0">
                <a:effectLst/>
                <a:latin typeface="Arial" panose="020B0604020202020204" pitchFamily="34" charset="0"/>
                <a:ea typeface="Calibri" panose="020F0502020204030204" pitchFamily="34" charset="0"/>
                <a:cs typeface="Times New Roman" panose="02020603050405020304" pitchFamily="18" charset="0"/>
              </a:rPr>
              <a:t> cleanup with purified anti-Hsp90 antibody +/- addition of a human autoimmune serum (patient serum 1 from table). HeLa lysate (green) was used for IP with 1 µg of anti-Hsp90. IP was repeated with 5 µl of autoimmune serum from a patient with </a:t>
            </a:r>
            <a:r>
              <a:rPr lang="en-US" dirty="0" err="1">
                <a:effectLst/>
                <a:latin typeface="Arial" panose="020B0604020202020204" pitchFamily="34" charset="0"/>
                <a:ea typeface="Calibri" panose="020F0502020204030204" pitchFamily="34" charset="0"/>
                <a:cs typeface="Times New Roman" panose="02020603050405020304" pitchFamily="18" charset="0"/>
              </a:rPr>
              <a:t>Gly</a:t>
            </a:r>
            <a:r>
              <a:rPr lang="en-US" dirty="0">
                <a:effectLst/>
                <a:latin typeface="Arial" panose="020B0604020202020204" pitchFamily="34" charset="0"/>
                <a:ea typeface="Calibri" panose="020F0502020204030204" pitchFamily="34" charset="0"/>
                <a:cs typeface="Times New Roman" panose="02020603050405020304" pitchFamily="18" charset="0"/>
              </a:rPr>
              <a:t>-tRNA synthase autoantigens. We were able to pull down and cleanup Hsp90 from both pure and human serum samples. In the human sample we were also able to purify the expected autoantigen </a:t>
            </a:r>
            <a:r>
              <a:rPr lang="en-US" dirty="0" err="1">
                <a:effectLst/>
                <a:latin typeface="Arial" panose="020B0604020202020204" pitchFamily="34" charset="0"/>
                <a:ea typeface="Calibri" panose="020F0502020204030204" pitchFamily="34" charset="0"/>
                <a:cs typeface="Times New Roman" panose="02020603050405020304" pitchFamily="18" charset="0"/>
              </a:rPr>
              <a:t>Gly</a:t>
            </a:r>
            <a:r>
              <a:rPr lang="en-US" dirty="0">
                <a:effectLst/>
                <a:latin typeface="Arial" panose="020B0604020202020204" pitchFamily="34" charset="0"/>
                <a:ea typeface="Calibri" panose="020F0502020204030204" pitchFamily="34" charset="0"/>
                <a:cs typeface="Times New Roman" panose="02020603050405020304" pitchFamily="18" charset="0"/>
              </a:rPr>
              <a:t>-tRNA synthase. </a:t>
            </a:r>
            <a:r>
              <a:rPr lang="en-US" dirty="0" err="1">
                <a:effectLst/>
                <a:latin typeface="Arial" panose="020B0604020202020204" pitchFamily="34" charset="0"/>
                <a:ea typeface="Calibri" panose="020F0502020204030204" pitchFamily="34" charset="0"/>
                <a:cs typeface="Times New Roman" panose="02020603050405020304" pitchFamily="18" charset="0"/>
              </a:rPr>
              <a:t>Igs</a:t>
            </a:r>
            <a:r>
              <a:rPr lang="en-US" dirty="0">
                <a:effectLst/>
                <a:latin typeface="Arial" panose="020B0604020202020204" pitchFamily="34" charset="0"/>
                <a:ea typeface="Calibri" panose="020F0502020204030204" pitchFamily="34" charset="0"/>
                <a:cs typeface="Times New Roman" panose="02020603050405020304" pitchFamily="18" charset="0"/>
              </a:rPr>
              <a:t> can be seen in red due to Coomassie Blue staining.</a:t>
            </a:r>
          </a:p>
        </p:txBody>
      </p:sp>
      <p:sp>
        <p:nvSpPr>
          <p:cNvPr id="88" name="Rectangle 87">
            <a:extLst>
              <a:ext uri="{FF2B5EF4-FFF2-40B4-BE49-F238E27FC236}">
                <a16:creationId xmlns:a16="http://schemas.microsoft.com/office/drawing/2014/main" id="{75D4FD94-41EC-8F4B-B5C6-72A2F0BDDF6D}"/>
              </a:ext>
            </a:extLst>
          </p:cNvPr>
          <p:cNvSpPr/>
          <p:nvPr/>
        </p:nvSpPr>
        <p:spPr>
          <a:xfrm>
            <a:off x="17691231" y="21556439"/>
            <a:ext cx="4195878" cy="69677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E3075731-D91F-8C4D-AB82-DEA34CC709EF}"/>
              </a:ext>
            </a:extLst>
          </p:cNvPr>
          <p:cNvSpPr/>
          <p:nvPr/>
        </p:nvSpPr>
        <p:spPr>
          <a:xfrm>
            <a:off x="21889807" y="21556438"/>
            <a:ext cx="4644899" cy="7069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53A49AF0-C631-6149-B1AD-36A50606D8DE}"/>
              </a:ext>
            </a:extLst>
          </p:cNvPr>
          <p:cNvSpPr txBox="1"/>
          <p:nvPr/>
        </p:nvSpPr>
        <p:spPr>
          <a:xfrm>
            <a:off x="27001782" y="23095837"/>
            <a:ext cx="13108233" cy="3508653"/>
          </a:xfrm>
          <a:prstGeom prst="rect">
            <a:avLst/>
          </a:prstGeom>
          <a:noFill/>
        </p:spPr>
        <p:txBody>
          <a:bodyPr wrap="square" rtlCol="0">
            <a:spAutoFit/>
          </a:bodyPr>
          <a:lstStyle/>
          <a:p>
            <a:pPr marL="285750" indent="-285750" algn="just">
              <a:buFont typeface="Arial" panose="020B0604020202020204" pitchFamily="34" charset="0"/>
              <a:buChar char="•"/>
            </a:pPr>
            <a:r>
              <a:rPr lang="en-US" dirty="0">
                <a:highlight>
                  <a:srgbClr val="FFA9FE"/>
                </a:highlight>
              </a:rPr>
              <a:t>Expected protein IP target in pink</a:t>
            </a:r>
            <a:r>
              <a:rPr lang="en-US" dirty="0"/>
              <a:t>; </a:t>
            </a:r>
            <a:r>
              <a:rPr lang="en-US" dirty="0">
                <a:highlight>
                  <a:srgbClr val="FFFF00"/>
                </a:highlight>
              </a:rPr>
              <a:t>Common background proteins in yellow</a:t>
            </a:r>
          </a:p>
          <a:p>
            <a:pPr marL="285750" indent="-285750" algn="just">
              <a:buFont typeface="Arial" panose="020B0604020202020204" pitchFamily="34" charset="0"/>
              <a:buChar char="•"/>
            </a:pPr>
            <a:endParaRPr lang="en-US" dirty="0">
              <a:highlight>
                <a:srgbClr val="FFFF00"/>
              </a:highlight>
            </a:endParaRPr>
          </a:p>
          <a:p>
            <a:pPr marL="285750" indent="-285750" algn="just">
              <a:buFont typeface="Arial" panose="020B0604020202020204" pitchFamily="34" charset="0"/>
              <a:buChar char="•"/>
            </a:pPr>
            <a:endParaRPr lang="en-US" dirty="0">
              <a:highlight>
                <a:srgbClr val="FFFF00"/>
              </a:highlight>
            </a:endParaRPr>
          </a:p>
          <a:p>
            <a:pPr algn="just"/>
            <a:r>
              <a:rPr lang="en-US" sz="2800" dirty="0"/>
              <a:t>The </a:t>
            </a:r>
            <a:r>
              <a:rPr lang="en-US" sz="2800" dirty="0" err="1"/>
              <a:t>ProMTag</a:t>
            </a:r>
            <a:r>
              <a:rPr lang="en-US" sz="2800" dirty="0"/>
              <a:t> immunoprecipitation method allowed for mass spectrometry of autoantigens immediately after immunoprecipitation, something that previously could not be done because of antibody contamination. Additionally, we correctly identified all known antigens in clinically relevant patient samples. However, there was residual background from common lysate and serum proteins. This background can be accounted for computationally or by optimizing the protocol’s washing steps.</a:t>
            </a:r>
          </a:p>
        </p:txBody>
      </p:sp>
      <p:sp>
        <p:nvSpPr>
          <p:cNvPr id="70" name="TextBox 69">
            <a:extLst>
              <a:ext uri="{FF2B5EF4-FFF2-40B4-BE49-F238E27FC236}">
                <a16:creationId xmlns:a16="http://schemas.microsoft.com/office/drawing/2014/main" id="{523E985E-177D-FB4F-8875-6148ED804E35}"/>
              </a:ext>
            </a:extLst>
          </p:cNvPr>
          <p:cNvSpPr txBox="1"/>
          <p:nvPr/>
        </p:nvSpPr>
        <p:spPr>
          <a:xfrm>
            <a:off x="123573" y="20449324"/>
            <a:ext cx="13120335" cy="584775"/>
          </a:xfrm>
          <a:prstGeom prst="rect">
            <a:avLst/>
          </a:prstGeom>
          <a:solidFill>
            <a:srgbClr val="2B958A"/>
          </a:solidFill>
        </p:spPr>
        <p:txBody>
          <a:bodyPr wrap="square" rtlCol="0">
            <a:spAutoFit/>
          </a:bodyPr>
          <a:lstStyle/>
          <a:p>
            <a:pPr algn="ctr"/>
            <a:r>
              <a:rPr lang="en-US" sz="3200" b="1" dirty="0">
                <a:solidFill>
                  <a:schemeClr val="bg1"/>
                </a:solidFill>
              </a:rPr>
              <a:t>ProMTag Workflow Key Components</a:t>
            </a:r>
          </a:p>
        </p:txBody>
      </p:sp>
      <p:cxnSp>
        <p:nvCxnSpPr>
          <p:cNvPr id="5" name="Straight Connector 4">
            <a:extLst>
              <a:ext uri="{FF2B5EF4-FFF2-40B4-BE49-F238E27FC236}">
                <a16:creationId xmlns:a16="http://schemas.microsoft.com/office/drawing/2014/main" id="{6C47A2EB-82DA-7746-B7B1-85BCFDFC00CC}"/>
              </a:ext>
            </a:extLst>
          </p:cNvPr>
          <p:cNvCxnSpPr/>
          <p:nvPr/>
        </p:nvCxnSpPr>
        <p:spPr>
          <a:xfrm>
            <a:off x="8164904" y="21133299"/>
            <a:ext cx="0" cy="749250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7" name="Picture 16" descr="Shape&#10;&#10;Description automatically generated with medium confidence">
            <a:extLst>
              <a:ext uri="{FF2B5EF4-FFF2-40B4-BE49-F238E27FC236}">
                <a16:creationId xmlns:a16="http://schemas.microsoft.com/office/drawing/2014/main" id="{438BD7C1-3B81-FC44-8DA3-7D048B21813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476274" y="25814707"/>
            <a:ext cx="4279900" cy="2222500"/>
          </a:xfrm>
          <a:prstGeom prst="rect">
            <a:avLst/>
          </a:prstGeom>
        </p:spPr>
      </p:pic>
      <p:sp>
        <p:nvSpPr>
          <p:cNvPr id="75" name="TextBox 74">
            <a:extLst>
              <a:ext uri="{FF2B5EF4-FFF2-40B4-BE49-F238E27FC236}">
                <a16:creationId xmlns:a16="http://schemas.microsoft.com/office/drawing/2014/main" id="{1F2EC3CC-E7B0-6C4D-B45F-B6B6D5D0A097}"/>
              </a:ext>
            </a:extLst>
          </p:cNvPr>
          <p:cNvSpPr txBox="1"/>
          <p:nvPr/>
        </p:nvSpPr>
        <p:spPr>
          <a:xfrm>
            <a:off x="8966462" y="21058131"/>
            <a:ext cx="3798219" cy="1323439"/>
          </a:xfrm>
          <a:prstGeom prst="rect">
            <a:avLst/>
          </a:prstGeom>
          <a:noFill/>
        </p:spPr>
        <p:txBody>
          <a:bodyPr wrap="none" rtlCol="0">
            <a:spAutoFit/>
          </a:bodyPr>
          <a:lstStyle/>
          <a:p>
            <a:r>
              <a:rPr lang="en-US" sz="4000" dirty="0"/>
              <a:t>ProMTag Capture</a:t>
            </a:r>
          </a:p>
          <a:p>
            <a:pPr algn="ctr"/>
            <a:r>
              <a:rPr lang="en-US" sz="4000" dirty="0"/>
              <a:t>TCO-bead</a:t>
            </a:r>
          </a:p>
        </p:txBody>
      </p:sp>
      <p:sp>
        <p:nvSpPr>
          <p:cNvPr id="71" name="TextBox 70">
            <a:extLst>
              <a:ext uri="{FF2B5EF4-FFF2-40B4-BE49-F238E27FC236}">
                <a16:creationId xmlns:a16="http://schemas.microsoft.com/office/drawing/2014/main" id="{B5187077-ED1F-6A40-BBC6-CD06983CF5AC}"/>
              </a:ext>
            </a:extLst>
          </p:cNvPr>
          <p:cNvSpPr txBox="1"/>
          <p:nvPr/>
        </p:nvSpPr>
        <p:spPr>
          <a:xfrm>
            <a:off x="26989680" y="23457481"/>
            <a:ext cx="13120336" cy="584775"/>
          </a:xfrm>
          <a:prstGeom prst="rect">
            <a:avLst/>
          </a:prstGeom>
          <a:solidFill>
            <a:srgbClr val="2B958A"/>
          </a:solidFill>
        </p:spPr>
        <p:txBody>
          <a:bodyPr wrap="square" rtlCol="0">
            <a:spAutoFit/>
          </a:bodyPr>
          <a:lstStyle/>
          <a:p>
            <a:pPr algn="ctr"/>
            <a:r>
              <a:rPr lang="en-US" sz="3200" b="1" dirty="0">
                <a:solidFill>
                  <a:schemeClr val="bg1"/>
                </a:solidFill>
              </a:rPr>
              <a:t>Conclusions</a:t>
            </a:r>
          </a:p>
        </p:txBody>
      </p:sp>
      <p:sp>
        <p:nvSpPr>
          <p:cNvPr id="76" name="TextBox 75">
            <a:extLst>
              <a:ext uri="{FF2B5EF4-FFF2-40B4-BE49-F238E27FC236}">
                <a16:creationId xmlns:a16="http://schemas.microsoft.com/office/drawing/2014/main" id="{6389F9E6-C02A-7849-9D16-32F000555DFC}"/>
              </a:ext>
            </a:extLst>
          </p:cNvPr>
          <p:cNvSpPr txBox="1"/>
          <p:nvPr/>
        </p:nvSpPr>
        <p:spPr>
          <a:xfrm>
            <a:off x="27005928" y="26533692"/>
            <a:ext cx="13120336" cy="584775"/>
          </a:xfrm>
          <a:prstGeom prst="rect">
            <a:avLst/>
          </a:prstGeom>
          <a:solidFill>
            <a:srgbClr val="2B958A"/>
          </a:solidFill>
        </p:spPr>
        <p:txBody>
          <a:bodyPr wrap="square" rtlCol="0">
            <a:spAutoFit/>
          </a:bodyPr>
          <a:lstStyle/>
          <a:p>
            <a:pPr algn="ctr"/>
            <a:r>
              <a:rPr lang="en-US" sz="3200" b="1" dirty="0">
                <a:solidFill>
                  <a:schemeClr val="bg1"/>
                </a:solidFill>
              </a:rPr>
              <a:t>Acknowledgements</a:t>
            </a:r>
          </a:p>
        </p:txBody>
      </p:sp>
      <p:sp>
        <p:nvSpPr>
          <p:cNvPr id="77" name="TextBox 76">
            <a:extLst>
              <a:ext uri="{FF2B5EF4-FFF2-40B4-BE49-F238E27FC236}">
                <a16:creationId xmlns:a16="http://schemas.microsoft.com/office/drawing/2014/main" id="{12C8E934-B78C-B444-8D31-477688B78B95}"/>
              </a:ext>
            </a:extLst>
          </p:cNvPr>
          <p:cNvSpPr txBox="1"/>
          <p:nvPr/>
        </p:nvSpPr>
        <p:spPr>
          <a:xfrm>
            <a:off x="27016042" y="27013277"/>
            <a:ext cx="12894794" cy="1785104"/>
          </a:xfrm>
          <a:prstGeom prst="rect">
            <a:avLst/>
          </a:prstGeom>
          <a:noFill/>
        </p:spPr>
        <p:txBody>
          <a:bodyPr wrap="square" rtlCol="0">
            <a:spAutoFit/>
          </a:bodyPr>
          <a:lstStyle/>
          <a:p>
            <a:pPr algn="just"/>
            <a:r>
              <a:rPr lang="en-US" sz="2200" dirty="0"/>
              <a:t>This work was supported by NSF SBIR Phase II Award 2036199. This work was also supported in part by NIH P30 CA124435 utilizing the Stanford Cancer Institute Proteomics/Mass Spectrometry Shared Resource at the Vincent Coates Foundation Mass Spectrometry Laboratory, Stanford University Mass Spectrometry (RRID:SCR_017801). We thank Ryan </a:t>
            </a:r>
            <a:r>
              <a:rPr lang="en-US" sz="2200" dirty="0" err="1"/>
              <a:t>Leib</a:t>
            </a:r>
            <a:r>
              <a:rPr lang="en-US" sz="2200" dirty="0"/>
              <a:t> and the Stanford University Mass Spectrometry Facility for their help with mass spectrometry analysis, data analysis, and statistical analysis. </a:t>
            </a:r>
          </a:p>
        </p:txBody>
      </p:sp>
      <p:pic>
        <p:nvPicPr>
          <p:cNvPr id="21" name="Picture 20">
            <a:extLst>
              <a:ext uri="{FF2B5EF4-FFF2-40B4-BE49-F238E27FC236}">
                <a16:creationId xmlns:a16="http://schemas.microsoft.com/office/drawing/2014/main" id="{0DA61603-850A-FC43-8FDB-910737865B98}"/>
              </a:ext>
            </a:extLst>
          </p:cNvPr>
          <p:cNvPicPr>
            <a:picLocks noChangeAspect="1"/>
          </p:cNvPicPr>
          <p:nvPr/>
        </p:nvPicPr>
        <p:blipFill rotWithShape="1">
          <a:blip r:embed="rId10">
            <a:extLst>
              <a:ext uri="{28A0092B-C50C-407E-A947-70E740481C1C}">
                <a14:useLocalDpi xmlns:a14="http://schemas.microsoft.com/office/drawing/2010/main" val="0"/>
              </a:ext>
            </a:extLst>
          </a:blip>
          <a:srcRect l="6301" t="6439" r="8336" b="70513"/>
          <a:stretch/>
        </p:blipFill>
        <p:spPr>
          <a:xfrm>
            <a:off x="30768629" y="4216732"/>
            <a:ext cx="8781572" cy="3068403"/>
          </a:xfrm>
          <a:prstGeom prst="rect">
            <a:avLst/>
          </a:prstGeom>
        </p:spPr>
      </p:pic>
      <p:pic>
        <p:nvPicPr>
          <p:cNvPr id="29" name="Picture 28">
            <a:extLst>
              <a:ext uri="{FF2B5EF4-FFF2-40B4-BE49-F238E27FC236}">
                <a16:creationId xmlns:a16="http://schemas.microsoft.com/office/drawing/2014/main" id="{C24AF16F-ECEC-5848-AD77-5286B199E17F}"/>
              </a:ext>
            </a:extLst>
          </p:cNvPr>
          <p:cNvPicPr>
            <a:picLocks noChangeAspect="1"/>
          </p:cNvPicPr>
          <p:nvPr/>
        </p:nvPicPr>
        <p:blipFill rotWithShape="1">
          <a:blip r:embed="rId11">
            <a:extLst>
              <a:ext uri="{28A0092B-C50C-407E-A947-70E740481C1C}">
                <a14:useLocalDpi xmlns:a14="http://schemas.microsoft.com/office/drawing/2010/main" val="0"/>
              </a:ext>
            </a:extLst>
          </a:blip>
          <a:srcRect l="7862" t="5923" r="7825" b="72428"/>
          <a:stretch/>
        </p:blipFill>
        <p:spPr>
          <a:xfrm>
            <a:off x="30945475" y="7898827"/>
            <a:ext cx="8640000" cy="2870999"/>
          </a:xfrm>
          <a:prstGeom prst="rect">
            <a:avLst/>
          </a:prstGeom>
        </p:spPr>
      </p:pic>
      <p:pic>
        <p:nvPicPr>
          <p:cNvPr id="36" name="Picture 35">
            <a:extLst>
              <a:ext uri="{FF2B5EF4-FFF2-40B4-BE49-F238E27FC236}">
                <a16:creationId xmlns:a16="http://schemas.microsoft.com/office/drawing/2014/main" id="{8BA93F77-7671-E645-8E90-F93B71B5D61F}"/>
              </a:ext>
            </a:extLst>
          </p:cNvPr>
          <p:cNvPicPr>
            <a:picLocks noChangeAspect="1"/>
          </p:cNvPicPr>
          <p:nvPr/>
        </p:nvPicPr>
        <p:blipFill rotWithShape="1">
          <a:blip r:embed="rId12">
            <a:extLst>
              <a:ext uri="{28A0092B-C50C-407E-A947-70E740481C1C}">
                <a14:useLocalDpi xmlns:a14="http://schemas.microsoft.com/office/drawing/2010/main" val="0"/>
              </a:ext>
            </a:extLst>
          </a:blip>
          <a:srcRect l="7643" t="6570" r="9677" b="6955"/>
          <a:stretch/>
        </p:blipFill>
        <p:spPr>
          <a:xfrm>
            <a:off x="30910201" y="11471799"/>
            <a:ext cx="8640000" cy="11694612"/>
          </a:xfrm>
          <a:prstGeom prst="rect">
            <a:avLst/>
          </a:prstGeom>
        </p:spPr>
      </p:pic>
      <p:sp>
        <p:nvSpPr>
          <p:cNvPr id="3" name="TextBox 2">
            <a:extLst>
              <a:ext uri="{FF2B5EF4-FFF2-40B4-BE49-F238E27FC236}">
                <a16:creationId xmlns:a16="http://schemas.microsoft.com/office/drawing/2014/main" id="{702834A6-0EF7-4A87-8887-35A60438474F}"/>
              </a:ext>
            </a:extLst>
          </p:cNvPr>
          <p:cNvSpPr txBox="1"/>
          <p:nvPr/>
        </p:nvSpPr>
        <p:spPr>
          <a:xfrm>
            <a:off x="27101208" y="4358244"/>
            <a:ext cx="3844267" cy="27853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500" dirty="0"/>
              <a:t>Mass spectrometry results of negative control identify background proteins that are in the sample after the </a:t>
            </a:r>
            <a:r>
              <a:rPr lang="en-US" sz="2500" dirty="0" err="1"/>
              <a:t>ProMTag</a:t>
            </a:r>
            <a:r>
              <a:rPr lang="en-US" sz="2500" dirty="0"/>
              <a:t> immunoprecipitation workflow</a:t>
            </a:r>
          </a:p>
        </p:txBody>
      </p:sp>
      <p:sp>
        <p:nvSpPr>
          <p:cNvPr id="78" name="TextBox 77">
            <a:extLst>
              <a:ext uri="{FF2B5EF4-FFF2-40B4-BE49-F238E27FC236}">
                <a16:creationId xmlns:a16="http://schemas.microsoft.com/office/drawing/2014/main" id="{B4990897-21F6-4F31-8AA6-1AD5A837F9D5}"/>
              </a:ext>
            </a:extLst>
          </p:cNvPr>
          <p:cNvSpPr txBox="1"/>
          <p:nvPr/>
        </p:nvSpPr>
        <p:spPr>
          <a:xfrm>
            <a:off x="27107547" y="7941637"/>
            <a:ext cx="3837928" cy="27853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500" dirty="0"/>
              <a:t>Mass spectrometry analysis of antigens after </a:t>
            </a:r>
            <a:r>
              <a:rPr lang="en-US" sz="2500" dirty="0" err="1"/>
              <a:t>ProMTag</a:t>
            </a:r>
            <a:r>
              <a:rPr lang="en-US" sz="2500" dirty="0"/>
              <a:t> immunoprecipitation workflow with antigen HSP90-alpha show successful identification of HSP90-alpha as expected.</a:t>
            </a:r>
          </a:p>
        </p:txBody>
      </p:sp>
      <p:sp>
        <p:nvSpPr>
          <p:cNvPr id="85" name="TextBox 84">
            <a:extLst>
              <a:ext uri="{FF2B5EF4-FFF2-40B4-BE49-F238E27FC236}">
                <a16:creationId xmlns:a16="http://schemas.microsoft.com/office/drawing/2014/main" id="{A4C8519D-7F8A-4609-AB29-6CF9F7FE3A98}"/>
              </a:ext>
            </a:extLst>
          </p:cNvPr>
          <p:cNvSpPr txBox="1"/>
          <p:nvPr/>
        </p:nvSpPr>
        <p:spPr>
          <a:xfrm>
            <a:off x="27057670" y="12585319"/>
            <a:ext cx="3808993" cy="971035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500" dirty="0"/>
              <a:t>Autoantibodies from patient sera with known autoantigens were immobilized on beads and used for immunoprecipitation of a </a:t>
            </a:r>
            <a:r>
              <a:rPr lang="en-US" sz="2500" dirty="0" err="1"/>
              <a:t>ProMTag</a:t>
            </a:r>
            <a:r>
              <a:rPr lang="en-US" sz="2500" dirty="0"/>
              <a:t> labeled protein lysate from K562 cells. Immunoprecipitated antigens were then sent for mass spectrometry identification.  In all four tests, the correct autoantigen was identified in the mass spectrometry result. There were background proteins present in the samples (highlighted in yellow), however these proteins were also in the negative control and pure HSP90 antibody sample so we can rule them out as autoantigens. </a:t>
            </a:r>
          </a:p>
        </p:txBody>
      </p:sp>
      <p:pic>
        <p:nvPicPr>
          <p:cNvPr id="18" name="Picture 17">
            <a:extLst>
              <a:ext uri="{FF2B5EF4-FFF2-40B4-BE49-F238E27FC236}">
                <a16:creationId xmlns:a16="http://schemas.microsoft.com/office/drawing/2014/main" id="{27CB2FC9-07B6-4F09-9C11-1A8D1D05E9BD}"/>
              </a:ext>
            </a:extLst>
          </p:cNvPr>
          <p:cNvPicPr>
            <a:picLocks noChangeAspect="1"/>
          </p:cNvPicPr>
          <p:nvPr/>
        </p:nvPicPr>
        <p:blipFill>
          <a:blip r:embed="rId13"/>
          <a:stretch>
            <a:fillRect/>
          </a:stretch>
        </p:blipFill>
        <p:spPr>
          <a:xfrm>
            <a:off x="13630667" y="4231526"/>
            <a:ext cx="13442888" cy="16665498"/>
          </a:xfrm>
          <a:prstGeom prst="rect">
            <a:avLst/>
          </a:prstGeom>
        </p:spPr>
      </p:pic>
      <p:sp>
        <p:nvSpPr>
          <p:cNvPr id="20" name="TextBox 19">
            <a:extLst>
              <a:ext uri="{FF2B5EF4-FFF2-40B4-BE49-F238E27FC236}">
                <a16:creationId xmlns:a16="http://schemas.microsoft.com/office/drawing/2014/main" id="{37D253CA-83E0-4E32-9331-ED6E83B2EF28}"/>
              </a:ext>
            </a:extLst>
          </p:cNvPr>
          <p:cNvSpPr txBox="1"/>
          <p:nvPr/>
        </p:nvSpPr>
        <p:spPr>
          <a:xfrm>
            <a:off x="18864389" y="21461821"/>
            <a:ext cx="2527644" cy="338554"/>
          </a:xfrm>
          <a:prstGeom prst="rect">
            <a:avLst/>
          </a:prstGeom>
          <a:noFill/>
        </p:spPr>
        <p:txBody>
          <a:bodyPr wrap="square" rtlCol="0">
            <a:spAutoFit/>
          </a:bodyPr>
          <a:lstStyle/>
          <a:p>
            <a:r>
              <a:rPr lang="en-US" sz="1600" u="sng" dirty="0"/>
              <a:t>Human serum</a:t>
            </a:r>
          </a:p>
        </p:txBody>
      </p:sp>
      <p:sp>
        <p:nvSpPr>
          <p:cNvPr id="22" name="TextBox 21">
            <a:extLst>
              <a:ext uri="{FF2B5EF4-FFF2-40B4-BE49-F238E27FC236}">
                <a16:creationId xmlns:a16="http://schemas.microsoft.com/office/drawing/2014/main" id="{A13F857C-6E7F-4003-AD60-9B3A6EAB01DD}"/>
              </a:ext>
            </a:extLst>
          </p:cNvPr>
          <p:cNvSpPr txBox="1"/>
          <p:nvPr/>
        </p:nvSpPr>
        <p:spPr>
          <a:xfrm>
            <a:off x="19012874" y="21526283"/>
            <a:ext cx="968535" cy="523220"/>
          </a:xfrm>
          <a:prstGeom prst="rect">
            <a:avLst/>
          </a:prstGeom>
          <a:noFill/>
        </p:spPr>
        <p:txBody>
          <a:bodyPr wrap="none" rtlCol="0">
            <a:spAutoFit/>
          </a:bodyPr>
          <a:lstStyle/>
          <a:p>
            <a:r>
              <a:rPr lang="en-US" b="1" dirty="0"/>
              <a:t> </a:t>
            </a:r>
            <a:r>
              <a:rPr lang="en-US" sz="2800" b="1" dirty="0"/>
              <a:t>-</a:t>
            </a:r>
            <a:r>
              <a:rPr lang="en-US" b="1" dirty="0"/>
              <a:t>        </a:t>
            </a:r>
            <a:r>
              <a:rPr lang="en-US" sz="2800" b="1" dirty="0"/>
              <a:t> </a:t>
            </a:r>
            <a:r>
              <a:rPr lang="en-US" b="1" dirty="0"/>
              <a:t>+</a:t>
            </a:r>
            <a:endParaRPr lang="en-US" dirty="0"/>
          </a:p>
        </p:txBody>
      </p:sp>
      <p:cxnSp>
        <p:nvCxnSpPr>
          <p:cNvPr id="24" name="Straight Connector 23">
            <a:extLst>
              <a:ext uri="{FF2B5EF4-FFF2-40B4-BE49-F238E27FC236}">
                <a16:creationId xmlns:a16="http://schemas.microsoft.com/office/drawing/2014/main" id="{8706A501-752F-40AE-BEE2-5D279200C637}"/>
              </a:ext>
            </a:extLst>
          </p:cNvPr>
          <p:cNvCxnSpPr>
            <a:cxnSpLocks/>
          </p:cNvCxnSpPr>
          <p:nvPr/>
        </p:nvCxnSpPr>
        <p:spPr>
          <a:xfrm>
            <a:off x="17679133" y="21508161"/>
            <a:ext cx="0" cy="7201275"/>
          </a:xfrm>
          <a:prstGeom prst="line">
            <a:avLst/>
          </a:prstGeom>
          <a:ln w="28575"/>
        </p:spPr>
        <p:style>
          <a:lnRef idx="1">
            <a:schemeClr val="dk1"/>
          </a:lnRef>
          <a:fillRef idx="0">
            <a:schemeClr val="dk1"/>
          </a:fillRef>
          <a:effectRef idx="0">
            <a:schemeClr val="dk1"/>
          </a:effectRef>
          <a:fontRef idx="minor">
            <a:schemeClr val="tx1"/>
          </a:fontRef>
        </p:style>
      </p:cxnSp>
      <p:cxnSp>
        <p:nvCxnSpPr>
          <p:cNvPr id="417" name="Straight Connector 416">
            <a:extLst>
              <a:ext uri="{FF2B5EF4-FFF2-40B4-BE49-F238E27FC236}">
                <a16:creationId xmlns:a16="http://schemas.microsoft.com/office/drawing/2014/main" id="{30B69CD1-E318-4711-A332-6A8E2F2B842A}"/>
              </a:ext>
            </a:extLst>
          </p:cNvPr>
          <p:cNvCxnSpPr>
            <a:cxnSpLocks/>
          </p:cNvCxnSpPr>
          <p:nvPr/>
        </p:nvCxnSpPr>
        <p:spPr>
          <a:xfrm>
            <a:off x="22065860" y="21508161"/>
            <a:ext cx="0" cy="7201275"/>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90254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12493</TotalTime>
  <Words>1010</Words>
  <Application>Microsoft Office PowerPoint</Application>
  <PresentationFormat>Custom</PresentationFormat>
  <Paragraphs>53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Amber Lucas</dc:creator>
  <cp:lastModifiedBy>Amber Lucas</cp:lastModifiedBy>
  <cp:revision>75</cp:revision>
  <cp:lastPrinted>2022-02-20T18:01:33Z</cp:lastPrinted>
  <dcterms:created xsi:type="dcterms:W3CDTF">2020-03-01T16:55:19Z</dcterms:created>
  <dcterms:modified xsi:type="dcterms:W3CDTF">2022-02-25T18:39:44Z</dcterms:modified>
</cp:coreProperties>
</file>